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79" r:id="rId3"/>
    <p:sldId id="258" r:id="rId4"/>
    <p:sldId id="264" r:id="rId5"/>
    <p:sldId id="257" r:id="rId6"/>
    <p:sldId id="259" r:id="rId7"/>
    <p:sldId id="278" r:id="rId8"/>
    <p:sldId id="275" r:id="rId9"/>
    <p:sldId id="273" r:id="rId10"/>
    <p:sldId id="260" r:id="rId11"/>
    <p:sldId id="265" r:id="rId12"/>
    <p:sldId id="262" r:id="rId13"/>
    <p:sldId id="267" r:id="rId14"/>
    <p:sldId id="271" r:id="rId15"/>
    <p:sldId id="272" r:id="rId16"/>
    <p:sldId id="263" r:id="rId17"/>
    <p:sldId id="268" r:id="rId18"/>
    <p:sldId id="274" r:id="rId19"/>
    <p:sldId id="269" r:id="rId20"/>
    <p:sldId id="276" r:id="rId21"/>
    <p:sldId id="277"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484A7-1E32-4D6F-BAC8-D671B676A427}" type="datetimeFigureOut">
              <a:rPr lang="en-US" smtClean="0"/>
              <a:t>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70999E-FF2B-47BB-8EED-9B4EDA8946F5}" type="slidenum">
              <a:rPr lang="en-US" smtClean="0"/>
              <a:t>‹#›</a:t>
            </a:fld>
            <a:endParaRPr lang="en-US"/>
          </a:p>
        </p:txBody>
      </p:sp>
    </p:spTree>
    <p:extLst>
      <p:ext uri="{BB962C8B-B14F-4D97-AF65-F5344CB8AC3E}">
        <p14:creationId xmlns:p14="http://schemas.microsoft.com/office/powerpoint/2010/main" val="3422604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Labor Code 432.9(b) &amp; Penal Code 13101</a:t>
            </a:r>
          </a:p>
        </p:txBody>
      </p:sp>
      <p:sp>
        <p:nvSpPr>
          <p:cNvPr id="4" name="Slide Number Placeholder 3"/>
          <p:cNvSpPr>
            <a:spLocks noGrp="1"/>
          </p:cNvSpPr>
          <p:nvPr>
            <p:ph type="sldNum" sz="quarter" idx="10"/>
          </p:nvPr>
        </p:nvSpPr>
        <p:spPr/>
        <p:txBody>
          <a:bodyPr/>
          <a:lstStyle/>
          <a:p>
            <a:fld id="{6B70999E-FF2B-47BB-8EED-9B4EDA8946F5}" type="slidenum">
              <a:rPr lang="en-US" smtClean="0"/>
              <a:t>6</a:t>
            </a:fld>
            <a:endParaRPr lang="en-US"/>
          </a:p>
        </p:txBody>
      </p:sp>
    </p:spTree>
    <p:extLst>
      <p:ext uri="{BB962C8B-B14F-4D97-AF65-F5344CB8AC3E}">
        <p14:creationId xmlns:p14="http://schemas.microsoft.com/office/powerpoint/2010/main" val="1816629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Except convictions for minor misdemeanor marijuana possession over 2 years.</a:t>
            </a:r>
            <a:r>
              <a:rPr lang="en-US" baseline="0" dirty="0" smtClean="0"/>
              <a:t>  </a:t>
            </a:r>
            <a:r>
              <a:rPr lang="en-US" dirty="0" smtClean="0"/>
              <a:t>(Labor Code 432.8)</a:t>
            </a:r>
          </a:p>
          <a:p>
            <a:endParaRPr lang="en-US" dirty="0"/>
          </a:p>
        </p:txBody>
      </p:sp>
      <p:sp>
        <p:nvSpPr>
          <p:cNvPr id="4" name="Slide Number Placeholder 3"/>
          <p:cNvSpPr>
            <a:spLocks noGrp="1"/>
          </p:cNvSpPr>
          <p:nvPr>
            <p:ph type="sldNum" sz="quarter" idx="10"/>
          </p:nvPr>
        </p:nvSpPr>
        <p:spPr/>
        <p:txBody>
          <a:bodyPr/>
          <a:lstStyle/>
          <a:p>
            <a:fld id="{6B70999E-FF2B-47BB-8EED-9B4EDA8946F5}" type="slidenum">
              <a:rPr lang="en-US" smtClean="0"/>
              <a:t>11</a:t>
            </a:fld>
            <a:endParaRPr lang="en-US"/>
          </a:p>
        </p:txBody>
      </p:sp>
    </p:spTree>
    <p:extLst>
      <p:ext uri="{BB962C8B-B14F-4D97-AF65-F5344CB8AC3E}">
        <p14:creationId xmlns:p14="http://schemas.microsoft.com/office/powerpoint/2010/main" val="1086115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 2:</a:t>
            </a:r>
          </a:p>
          <a:p>
            <a:pPr lvl="1"/>
            <a:r>
              <a:rPr lang="en-US" dirty="0" smtClean="0"/>
              <a:t>Create a sealed or encrypted section in the initial application that will not be reviewed until a minimum qualification determinations is made.</a:t>
            </a:r>
          </a:p>
          <a:p>
            <a:pPr lvl="1"/>
            <a:r>
              <a:rPr lang="en-US" b="1" dirty="0" smtClean="0">
                <a:solidFill>
                  <a:srgbClr val="FF0000"/>
                </a:solidFill>
              </a:rPr>
              <a:t>WARNING</a:t>
            </a:r>
            <a:r>
              <a:rPr lang="en-US" dirty="0" smtClean="0"/>
              <a:t>: it will be the District’s burden to prove the information was not considered until the proper time.  </a:t>
            </a:r>
          </a:p>
          <a:p>
            <a:endParaRPr lang="en-US" dirty="0"/>
          </a:p>
        </p:txBody>
      </p:sp>
      <p:sp>
        <p:nvSpPr>
          <p:cNvPr id="4" name="Slide Number Placeholder 3"/>
          <p:cNvSpPr>
            <a:spLocks noGrp="1"/>
          </p:cNvSpPr>
          <p:nvPr>
            <p:ph type="sldNum" sz="quarter" idx="10"/>
          </p:nvPr>
        </p:nvSpPr>
        <p:spPr/>
        <p:txBody>
          <a:bodyPr/>
          <a:lstStyle/>
          <a:p>
            <a:fld id="{6B70999E-FF2B-47BB-8EED-9B4EDA8946F5}" type="slidenum">
              <a:rPr lang="en-US" smtClean="0"/>
              <a:t>17</a:t>
            </a:fld>
            <a:endParaRPr lang="en-US"/>
          </a:p>
        </p:txBody>
      </p:sp>
    </p:spTree>
    <p:extLst>
      <p:ext uri="{BB962C8B-B14F-4D97-AF65-F5344CB8AC3E}">
        <p14:creationId xmlns:p14="http://schemas.microsoft.com/office/powerpoint/2010/main" val="1461575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7972981-D880-451B-A1E8-FE2FB704A244}" type="datetimeFigureOut">
              <a:rPr lang="en-US" smtClean="0"/>
              <a:t>10/9/2014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458EC7C-08C3-43E5-8A7A-3A274DC2615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972981-D880-451B-A1E8-FE2FB704A244}"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8EC7C-08C3-43E5-8A7A-3A274DC261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972981-D880-451B-A1E8-FE2FB704A244}"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8EC7C-08C3-43E5-8A7A-3A274DC261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7972981-D880-451B-A1E8-FE2FB704A244}" type="datetimeFigureOut">
              <a:rPr lang="en-US" smtClean="0"/>
              <a:t>10/9/2014</a:t>
            </a:fld>
            <a:endParaRPr lang="en-US"/>
          </a:p>
        </p:txBody>
      </p:sp>
      <p:sp>
        <p:nvSpPr>
          <p:cNvPr id="9" name="Slide Number Placeholder 8"/>
          <p:cNvSpPr>
            <a:spLocks noGrp="1"/>
          </p:cNvSpPr>
          <p:nvPr>
            <p:ph type="sldNum" sz="quarter" idx="15"/>
          </p:nvPr>
        </p:nvSpPr>
        <p:spPr/>
        <p:txBody>
          <a:bodyPr rtlCol="0"/>
          <a:lstStyle/>
          <a:p>
            <a:fld id="{7458EC7C-08C3-43E5-8A7A-3A274DC2615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7972981-D880-451B-A1E8-FE2FB704A244}" type="datetimeFigureOut">
              <a:rPr lang="en-US" smtClean="0"/>
              <a:t>10/9/2014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458EC7C-08C3-43E5-8A7A-3A274DC2615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7972981-D880-451B-A1E8-FE2FB704A244}"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8EC7C-08C3-43E5-8A7A-3A274DC2615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7972981-D880-451B-A1E8-FE2FB704A244}" type="datetimeFigureOut">
              <a:rPr lang="en-US" smtClean="0"/>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8EC7C-08C3-43E5-8A7A-3A274DC2615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7972981-D880-451B-A1E8-FE2FB704A244}" type="datetimeFigureOut">
              <a:rPr lang="en-US" smtClean="0"/>
              <a:t>10/9/2014</a:t>
            </a:fld>
            <a:endParaRPr lang="en-US"/>
          </a:p>
        </p:txBody>
      </p:sp>
      <p:sp>
        <p:nvSpPr>
          <p:cNvPr id="7" name="Slide Number Placeholder 6"/>
          <p:cNvSpPr>
            <a:spLocks noGrp="1"/>
          </p:cNvSpPr>
          <p:nvPr>
            <p:ph type="sldNum" sz="quarter" idx="11"/>
          </p:nvPr>
        </p:nvSpPr>
        <p:spPr/>
        <p:txBody>
          <a:bodyPr rtlCol="0"/>
          <a:lstStyle/>
          <a:p>
            <a:fld id="{7458EC7C-08C3-43E5-8A7A-3A274DC2615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72981-D880-451B-A1E8-FE2FB704A244}" type="datetimeFigureOut">
              <a:rPr lang="en-US" smtClean="0"/>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58EC7C-08C3-43E5-8A7A-3A274DC261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7972981-D880-451B-A1E8-FE2FB704A244}" type="datetimeFigureOut">
              <a:rPr lang="en-US" smtClean="0"/>
              <a:t>10/9/2014</a:t>
            </a:fld>
            <a:endParaRPr lang="en-US"/>
          </a:p>
        </p:txBody>
      </p:sp>
      <p:sp>
        <p:nvSpPr>
          <p:cNvPr id="22" name="Slide Number Placeholder 21"/>
          <p:cNvSpPr>
            <a:spLocks noGrp="1"/>
          </p:cNvSpPr>
          <p:nvPr>
            <p:ph type="sldNum" sz="quarter" idx="15"/>
          </p:nvPr>
        </p:nvSpPr>
        <p:spPr/>
        <p:txBody>
          <a:bodyPr rtlCol="0"/>
          <a:lstStyle/>
          <a:p>
            <a:fld id="{7458EC7C-08C3-43E5-8A7A-3A274DC2615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7972981-D880-451B-A1E8-FE2FB704A244}" type="datetimeFigureOut">
              <a:rPr lang="en-US" smtClean="0"/>
              <a:t>10/9/2014</a:t>
            </a:fld>
            <a:endParaRPr lang="en-US"/>
          </a:p>
        </p:txBody>
      </p:sp>
      <p:sp>
        <p:nvSpPr>
          <p:cNvPr id="18" name="Slide Number Placeholder 17"/>
          <p:cNvSpPr>
            <a:spLocks noGrp="1"/>
          </p:cNvSpPr>
          <p:nvPr>
            <p:ph type="sldNum" sz="quarter" idx="11"/>
          </p:nvPr>
        </p:nvSpPr>
        <p:spPr/>
        <p:txBody>
          <a:bodyPr rtlCol="0"/>
          <a:lstStyle/>
          <a:p>
            <a:fld id="{7458EC7C-08C3-43E5-8A7A-3A274DC2615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7972981-D880-451B-A1E8-FE2FB704A244}" type="datetimeFigureOut">
              <a:rPr lang="en-US" smtClean="0"/>
              <a:t>10/9/2014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458EC7C-08C3-43E5-8A7A-3A274DC261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swarner@akk-law.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9.wmf"/><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oag.ca.gov/fingerprints" TargetMode="External"/><Relationship Id="rId2" Type="http://schemas.openxmlformats.org/officeDocument/2006/relationships/hyperlink" Target="http://www.cprs.org/user_media/pdfs/Fingerprinting_Employee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610600" cy="2514600"/>
          </a:xfrm>
        </p:spPr>
        <p:txBody>
          <a:bodyPr>
            <a:noAutofit/>
          </a:bodyPr>
          <a:lstStyle/>
          <a:p>
            <a:pPr algn="ctr"/>
            <a:r>
              <a:rPr lang="en-US" sz="3600" dirty="0" smtClean="0"/>
              <a:t>Effects of the </a:t>
            </a:r>
            <a:br>
              <a:rPr lang="en-US" sz="3600" dirty="0" smtClean="0"/>
            </a:br>
            <a:r>
              <a:rPr lang="en-US" sz="3600" dirty="0" smtClean="0"/>
              <a:t>Ban the Box Movement on </a:t>
            </a:r>
            <a:br>
              <a:rPr lang="en-US" sz="3600" dirty="0" smtClean="0"/>
            </a:br>
            <a:r>
              <a:rPr lang="en-US" sz="3600" dirty="0" smtClean="0"/>
              <a:t>CA Parks &amp; Recreation Districts</a:t>
            </a:r>
            <a:endParaRPr lang="en-US" sz="3600" dirty="0"/>
          </a:p>
        </p:txBody>
      </p:sp>
      <p:sp>
        <p:nvSpPr>
          <p:cNvPr id="3" name="Subtitle 2"/>
          <p:cNvSpPr>
            <a:spLocks noGrp="1"/>
          </p:cNvSpPr>
          <p:nvPr>
            <p:ph type="subTitle" idx="1"/>
          </p:nvPr>
        </p:nvSpPr>
        <p:spPr>
          <a:xfrm>
            <a:off x="838200" y="3276600"/>
            <a:ext cx="7696200" cy="3200400"/>
          </a:xfrm>
        </p:spPr>
        <p:txBody>
          <a:bodyPr>
            <a:normAutofit/>
          </a:bodyPr>
          <a:lstStyle/>
          <a:p>
            <a:pPr algn="ctr"/>
            <a:r>
              <a:rPr lang="en-US" sz="2800" dirty="0" smtClean="0"/>
              <a:t>New Restrictions on </a:t>
            </a:r>
          </a:p>
          <a:p>
            <a:pPr algn="ctr"/>
            <a:r>
              <a:rPr lang="en-US" sz="2800" dirty="0" smtClean="0"/>
              <a:t>Criminal Conviction Consideration</a:t>
            </a:r>
          </a:p>
          <a:p>
            <a:pPr algn="ctr"/>
            <a:endParaRPr lang="en-US" sz="3200" dirty="0"/>
          </a:p>
          <a:p>
            <a:pPr algn="ctr"/>
            <a:r>
              <a:rPr lang="en-US" sz="2400" dirty="0"/>
              <a:t>Presented by Serena M. </a:t>
            </a:r>
            <a:r>
              <a:rPr lang="en-US" sz="2400" dirty="0" smtClean="0"/>
              <a:t>Warner</a:t>
            </a:r>
          </a:p>
          <a:p>
            <a:pPr algn="ctr"/>
            <a:r>
              <a:rPr lang="en-US" sz="2400" dirty="0" smtClean="0"/>
              <a:t>Angelo</a:t>
            </a:r>
            <a:r>
              <a:rPr lang="en-US" sz="2400" dirty="0"/>
              <a:t>, Kilday &amp; Kilduff LLP</a:t>
            </a:r>
          </a:p>
          <a:p>
            <a:pPr algn="ctr"/>
            <a:r>
              <a:rPr lang="en-US" sz="3200" dirty="0" smtClean="0"/>
              <a:t> </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3667" y="4800600"/>
            <a:ext cx="1066800" cy="1600200"/>
          </a:xfrm>
          <a:prstGeom prst="rect">
            <a:avLst/>
          </a:prstGeom>
        </p:spPr>
      </p:pic>
    </p:spTree>
    <p:extLst>
      <p:ext uri="{BB962C8B-B14F-4D97-AF65-F5344CB8AC3E}">
        <p14:creationId xmlns:p14="http://schemas.microsoft.com/office/powerpoint/2010/main" val="531112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09600"/>
            <a:ext cx="6172200" cy="1219200"/>
          </a:xfrm>
        </p:spPr>
        <p:txBody>
          <a:bodyPr>
            <a:normAutofit/>
          </a:bodyPr>
          <a:lstStyle/>
          <a:p>
            <a:pPr algn="ctr"/>
            <a:r>
              <a:rPr lang="en-US" sz="5400" dirty="0" smtClean="0"/>
              <a:t>True or False?</a:t>
            </a:r>
            <a:endParaRPr lang="en-US" sz="5400" dirty="0"/>
          </a:p>
        </p:txBody>
      </p:sp>
      <p:sp>
        <p:nvSpPr>
          <p:cNvPr id="3" name="Content Placeholder 2"/>
          <p:cNvSpPr>
            <a:spLocks noGrp="1"/>
          </p:cNvSpPr>
          <p:nvPr>
            <p:ph type="body" idx="1"/>
          </p:nvPr>
        </p:nvSpPr>
        <p:spPr>
          <a:xfrm>
            <a:off x="2286000" y="2057400"/>
            <a:ext cx="6172200" cy="2438400"/>
          </a:xfrm>
        </p:spPr>
        <p:txBody>
          <a:bodyPr/>
          <a:lstStyle/>
          <a:p>
            <a:pPr marL="109728" indent="0">
              <a:buNone/>
            </a:pPr>
            <a:r>
              <a:rPr lang="en-US" sz="3200" dirty="0" smtClean="0"/>
              <a:t>LC 432.9 prohibits a District from considering criminal convictions in the hiring process at all.</a:t>
            </a:r>
          </a:p>
          <a:p>
            <a:pPr marL="109728" indent="0">
              <a:buNone/>
            </a:pPr>
            <a:endParaRPr lang="en-US" dirty="0"/>
          </a:p>
        </p:txBody>
      </p:sp>
    </p:spTree>
    <p:extLst>
      <p:ext uri="{BB962C8B-B14F-4D97-AF65-F5344CB8AC3E}">
        <p14:creationId xmlns:p14="http://schemas.microsoft.com/office/powerpoint/2010/main" val="3916604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400" dirty="0" smtClean="0"/>
              <a:t>FALSE</a:t>
            </a:r>
            <a:endParaRPr lang="en-US" sz="5400" dirty="0"/>
          </a:p>
        </p:txBody>
      </p:sp>
      <p:sp>
        <p:nvSpPr>
          <p:cNvPr id="5" name="Content Placeholder 4"/>
          <p:cNvSpPr>
            <a:spLocks noGrp="1"/>
          </p:cNvSpPr>
          <p:nvPr>
            <p:ph sz="quarter" idx="1"/>
          </p:nvPr>
        </p:nvSpPr>
        <p:spPr>
          <a:xfrm>
            <a:off x="457200" y="1447800"/>
            <a:ext cx="7467600" cy="5026152"/>
          </a:xfrm>
        </p:spPr>
        <p:txBody>
          <a:bodyPr>
            <a:normAutofit fontScale="92500" lnSpcReduction="20000"/>
          </a:bodyPr>
          <a:lstStyle/>
          <a:p>
            <a:r>
              <a:rPr lang="en-US" dirty="0" smtClean="0"/>
              <a:t>LC 432.9 restricts WHEN a District can consider information about criminal history.</a:t>
            </a:r>
          </a:p>
          <a:p>
            <a:endParaRPr lang="en-US" dirty="0" smtClean="0"/>
          </a:p>
          <a:p>
            <a:r>
              <a:rPr lang="en-US" dirty="0" smtClean="0"/>
              <a:t>The District must determine if the applicant meets the minimum qualifications before considering past criminal convictions.</a:t>
            </a:r>
          </a:p>
          <a:p>
            <a:endParaRPr lang="en-US" dirty="0" smtClean="0"/>
          </a:p>
          <a:p>
            <a:r>
              <a:rPr lang="en-US" dirty="0" smtClean="0"/>
              <a:t>Welfare and Institutions Code 15660 provides that an employer may deny employment due to past criminal convictions (except as otherwise provided by law).</a:t>
            </a:r>
          </a:p>
          <a:p>
            <a:endParaRPr lang="en-US" dirty="0" smtClean="0"/>
          </a:p>
          <a:p>
            <a:r>
              <a:rPr lang="en-US" dirty="0" smtClean="0"/>
              <a:t>Public Resources Code 5164 prohibits certain public entities from hiring persons with specific offenses (e.g. sexual assault) where their position would have disciplinary authority over minors.</a:t>
            </a:r>
            <a:endParaRPr lang="en-US" dirty="0"/>
          </a:p>
        </p:txBody>
      </p:sp>
    </p:spTree>
    <p:extLst>
      <p:ext uri="{BB962C8B-B14F-4D97-AF65-F5344CB8AC3E}">
        <p14:creationId xmlns:p14="http://schemas.microsoft.com/office/powerpoint/2010/main" val="2673350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09600"/>
            <a:ext cx="6172200" cy="1295400"/>
          </a:xfrm>
        </p:spPr>
        <p:txBody>
          <a:bodyPr>
            <a:normAutofit/>
          </a:bodyPr>
          <a:lstStyle/>
          <a:p>
            <a:pPr algn="ctr"/>
            <a:r>
              <a:rPr lang="en-US" sz="5400" dirty="0" smtClean="0"/>
              <a:t>True or False?</a:t>
            </a:r>
            <a:endParaRPr lang="en-US" sz="5400" dirty="0"/>
          </a:p>
        </p:txBody>
      </p:sp>
      <p:sp>
        <p:nvSpPr>
          <p:cNvPr id="3" name="Content Placeholder 2"/>
          <p:cNvSpPr>
            <a:spLocks noGrp="1"/>
          </p:cNvSpPr>
          <p:nvPr>
            <p:ph type="body" idx="1"/>
          </p:nvPr>
        </p:nvSpPr>
        <p:spPr>
          <a:xfrm>
            <a:off x="2286000" y="2362200"/>
            <a:ext cx="6172200" cy="2133600"/>
          </a:xfrm>
        </p:spPr>
        <p:txBody>
          <a:bodyPr/>
          <a:lstStyle/>
          <a:p>
            <a:r>
              <a:rPr lang="en-US" sz="2800" dirty="0" smtClean="0"/>
              <a:t>If the District requires background checks of all employees, it is exempt from LC 432.9.</a:t>
            </a:r>
            <a:endParaRPr lang="en-US" sz="2800" dirty="0"/>
          </a:p>
          <a:p>
            <a:endParaRPr lang="en-US" dirty="0"/>
          </a:p>
        </p:txBody>
      </p:sp>
    </p:spTree>
    <p:extLst>
      <p:ext uri="{BB962C8B-B14F-4D97-AF65-F5344CB8AC3E}">
        <p14:creationId xmlns:p14="http://schemas.microsoft.com/office/powerpoint/2010/main" val="2906864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400" dirty="0" smtClean="0"/>
              <a:t>FALSE</a:t>
            </a:r>
            <a:endParaRPr lang="en-US" sz="5400" dirty="0"/>
          </a:p>
        </p:txBody>
      </p:sp>
      <p:sp>
        <p:nvSpPr>
          <p:cNvPr id="5" name="Content Placeholder 4"/>
          <p:cNvSpPr>
            <a:spLocks noGrp="1"/>
          </p:cNvSpPr>
          <p:nvPr>
            <p:ph sz="quarter" idx="1"/>
          </p:nvPr>
        </p:nvSpPr>
        <p:spPr/>
        <p:txBody>
          <a:bodyPr/>
          <a:lstStyle/>
          <a:p>
            <a:r>
              <a:rPr lang="en-US" dirty="0" smtClean="0"/>
              <a:t>LC 432.9 only exempts positions where a background check is required BY LAW.</a:t>
            </a:r>
          </a:p>
          <a:p>
            <a:endParaRPr lang="en-US" dirty="0"/>
          </a:p>
          <a:p>
            <a:r>
              <a:rPr lang="en-US" dirty="0" smtClean="0"/>
              <a:t>Contact District Counsel if you are unsure whether a specific position legally requires a background check.</a:t>
            </a:r>
            <a:endParaRPr lang="en-US" dirty="0"/>
          </a:p>
        </p:txBody>
      </p:sp>
    </p:spTree>
    <p:extLst>
      <p:ext uri="{BB962C8B-B14F-4D97-AF65-F5344CB8AC3E}">
        <p14:creationId xmlns:p14="http://schemas.microsoft.com/office/powerpoint/2010/main" val="3200437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381000"/>
            <a:ext cx="6172200" cy="1371600"/>
          </a:xfrm>
        </p:spPr>
        <p:txBody>
          <a:bodyPr>
            <a:normAutofit/>
          </a:bodyPr>
          <a:lstStyle/>
          <a:p>
            <a:pPr algn="ctr"/>
            <a:r>
              <a:rPr lang="en-US" sz="4800" dirty="0" smtClean="0"/>
              <a:t>TRUE OR FALSE?</a:t>
            </a:r>
            <a:endParaRPr lang="en-US" sz="4800" dirty="0"/>
          </a:p>
        </p:txBody>
      </p:sp>
      <p:sp>
        <p:nvSpPr>
          <p:cNvPr id="5" name="Text Placeholder 4"/>
          <p:cNvSpPr>
            <a:spLocks noGrp="1"/>
          </p:cNvSpPr>
          <p:nvPr>
            <p:ph type="body" idx="1"/>
          </p:nvPr>
        </p:nvSpPr>
        <p:spPr>
          <a:xfrm>
            <a:off x="2286000" y="1981200"/>
            <a:ext cx="6172200" cy="4400550"/>
          </a:xfrm>
        </p:spPr>
        <p:txBody>
          <a:bodyPr>
            <a:normAutofit/>
          </a:bodyPr>
          <a:lstStyle/>
          <a:p>
            <a:r>
              <a:rPr lang="en-US" sz="2800" dirty="0" smtClean="0"/>
              <a:t>Labor Code 432.9 applies to any position your District does not conduct a background check for currently.</a:t>
            </a:r>
            <a:endParaRPr lang="en-US" sz="2800" dirty="0"/>
          </a:p>
        </p:txBody>
      </p:sp>
    </p:spTree>
    <p:extLst>
      <p:ext uri="{BB962C8B-B14F-4D97-AF65-F5344CB8AC3E}">
        <p14:creationId xmlns:p14="http://schemas.microsoft.com/office/powerpoint/2010/main" val="4010092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400" dirty="0" smtClean="0"/>
              <a:t>PROBABLY TRUE</a:t>
            </a:r>
            <a:endParaRPr lang="en-US" sz="4400" dirty="0"/>
          </a:p>
        </p:txBody>
      </p:sp>
      <p:sp>
        <p:nvSpPr>
          <p:cNvPr id="5" name="Content Placeholder 4"/>
          <p:cNvSpPr>
            <a:spLocks noGrp="1"/>
          </p:cNvSpPr>
          <p:nvPr>
            <p:ph sz="quarter" idx="1"/>
          </p:nvPr>
        </p:nvSpPr>
        <p:spPr/>
        <p:txBody>
          <a:bodyPr/>
          <a:lstStyle/>
          <a:p>
            <a:r>
              <a:rPr lang="en-US" dirty="0" smtClean="0"/>
              <a:t>…but verify with your District counsel to ensure your District is properly conducting background checks where legally required!</a:t>
            </a:r>
          </a:p>
          <a:p>
            <a:endParaRPr lang="en-US" dirty="0" smtClean="0"/>
          </a:p>
        </p:txBody>
      </p:sp>
    </p:spTree>
    <p:extLst>
      <p:ext uri="{BB962C8B-B14F-4D97-AF65-F5344CB8AC3E}">
        <p14:creationId xmlns:p14="http://schemas.microsoft.com/office/powerpoint/2010/main" val="466513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pPr algn="ctr"/>
            <a:r>
              <a:rPr lang="en-US" dirty="0" smtClean="0"/>
              <a:t>A Practical Guide for Complying </a:t>
            </a:r>
            <a:br>
              <a:rPr lang="en-US" dirty="0" smtClean="0"/>
            </a:br>
            <a:r>
              <a:rPr lang="en-US" dirty="0" smtClean="0"/>
              <a:t>with LC 432.9</a:t>
            </a:r>
            <a:endParaRPr lang="en-US" dirty="0"/>
          </a:p>
        </p:txBody>
      </p:sp>
      <p:sp>
        <p:nvSpPr>
          <p:cNvPr id="3" name="Content Placeholder 2"/>
          <p:cNvSpPr>
            <a:spLocks noGrp="1"/>
          </p:cNvSpPr>
          <p:nvPr>
            <p:ph sz="quarter" idx="1"/>
          </p:nvPr>
        </p:nvSpPr>
        <p:spPr/>
        <p:txBody>
          <a:bodyPr>
            <a:normAutofit/>
          </a:bodyPr>
          <a:lstStyle/>
          <a:p>
            <a:r>
              <a:rPr lang="en-US" sz="3200" b="1" dirty="0" smtClean="0"/>
              <a:t>Step 1</a:t>
            </a:r>
            <a:r>
              <a:rPr lang="en-US" sz="3200" dirty="0" smtClean="0"/>
              <a:t>: Determine which positions in your District REQUIRE criminal background checks.</a:t>
            </a:r>
          </a:p>
          <a:p>
            <a:endParaRPr lang="en-US" sz="3200" dirty="0" smtClean="0"/>
          </a:p>
          <a:p>
            <a:endParaRPr lang="en-US" sz="3200" dirty="0" smtClean="0"/>
          </a:p>
          <a:p>
            <a:r>
              <a:rPr lang="en-US" sz="3200" b="1" dirty="0" smtClean="0"/>
              <a:t>Step 2</a:t>
            </a:r>
            <a:r>
              <a:rPr lang="en-US" sz="3200" dirty="0" smtClean="0"/>
              <a:t>: Create separate applications for exempt and non-exempt positions.</a:t>
            </a:r>
          </a:p>
          <a:p>
            <a:pPr lvl="1"/>
            <a:endParaRPr lang="en-US" dirty="0"/>
          </a:p>
          <a:p>
            <a:endParaRPr lang="en-US" dirty="0" smtClean="0"/>
          </a:p>
        </p:txBody>
      </p:sp>
    </p:spTree>
    <p:extLst>
      <p:ext uri="{BB962C8B-B14F-4D97-AF65-F5344CB8AC3E}">
        <p14:creationId xmlns:p14="http://schemas.microsoft.com/office/powerpoint/2010/main" val="3898969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792162"/>
          </a:xfrm>
        </p:spPr>
        <p:txBody>
          <a:bodyPr>
            <a:normAutofit fontScale="90000"/>
          </a:bodyPr>
          <a:lstStyle/>
          <a:p>
            <a:pPr algn="ctr"/>
            <a:r>
              <a:rPr lang="en-US" dirty="0"/>
              <a:t>A Practical Guide for Complying </a:t>
            </a:r>
            <a:br>
              <a:rPr lang="en-US" dirty="0"/>
            </a:br>
            <a:r>
              <a:rPr lang="en-US" dirty="0"/>
              <a:t>with LC </a:t>
            </a:r>
            <a:r>
              <a:rPr lang="en-US" dirty="0" smtClean="0"/>
              <a:t>432.9 continued…</a:t>
            </a:r>
            <a:endParaRPr lang="en-US" b="1" dirty="0"/>
          </a:p>
        </p:txBody>
      </p:sp>
      <p:sp>
        <p:nvSpPr>
          <p:cNvPr id="5" name="Content Placeholder 4"/>
          <p:cNvSpPr>
            <a:spLocks noGrp="1"/>
          </p:cNvSpPr>
          <p:nvPr>
            <p:ph sz="quarter" idx="1"/>
          </p:nvPr>
        </p:nvSpPr>
        <p:spPr>
          <a:xfrm>
            <a:off x="457200" y="1447800"/>
            <a:ext cx="7467600" cy="5026152"/>
          </a:xfrm>
        </p:spPr>
        <p:txBody>
          <a:bodyPr>
            <a:normAutofit lnSpcReduction="10000"/>
          </a:bodyPr>
          <a:lstStyle/>
          <a:p>
            <a:pPr marL="365760" lvl="1" indent="0">
              <a:buNone/>
            </a:pPr>
            <a:r>
              <a:rPr lang="en-US" sz="2800" b="1" dirty="0" smtClean="0"/>
              <a:t>For Non-Exempt Positions:</a:t>
            </a:r>
          </a:p>
          <a:p>
            <a:pPr lvl="1"/>
            <a:endParaRPr lang="en-US" sz="3200" b="1" dirty="0" smtClean="0"/>
          </a:p>
          <a:p>
            <a:pPr lvl="1"/>
            <a:r>
              <a:rPr lang="en-US" sz="3200" b="1" dirty="0" smtClean="0"/>
              <a:t>Step 3</a:t>
            </a:r>
            <a:r>
              <a:rPr lang="en-US" sz="3200" dirty="0" smtClean="0"/>
              <a:t>: Eliminate </a:t>
            </a:r>
            <a:r>
              <a:rPr lang="en-US" sz="3200" dirty="0"/>
              <a:t>any questions about criminal history from the initial application.</a:t>
            </a:r>
          </a:p>
          <a:p>
            <a:pPr lvl="1"/>
            <a:endParaRPr lang="en-US" sz="3200" dirty="0" smtClean="0"/>
          </a:p>
          <a:p>
            <a:pPr lvl="1"/>
            <a:r>
              <a:rPr lang="en-US" sz="3200" b="1" dirty="0" smtClean="0"/>
              <a:t>Step 4</a:t>
            </a:r>
            <a:r>
              <a:rPr lang="en-US" sz="3200" dirty="0" smtClean="0"/>
              <a:t>: After </a:t>
            </a:r>
            <a:r>
              <a:rPr lang="en-US" sz="3200" dirty="0"/>
              <a:t>the minimum qualification determination is made, provide a supplemental </a:t>
            </a:r>
            <a:r>
              <a:rPr lang="en-US" sz="3200" dirty="0" smtClean="0"/>
              <a:t>application </a:t>
            </a:r>
          </a:p>
          <a:p>
            <a:pPr marL="365760" lvl="1" indent="0">
              <a:buNone/>
            </a:pPr>
            <a:endParaRPr lang="en-US" sz="3200" dirty="0" smtClean="0"/>
          </a:p>
          <a:p>
            <a:endParaRPr lang="en-US" dirty="0" smtClean="0"/>
          </a:p>
          <a:p>
            <a:pPr marL="365760" lvl="1" indent="0">
              <a:buNone/>
            </a:pPr>
            <a:endParaRPr lang="en-US" dirty="0"/>
          </a:p>
          <a:p>
            <a:pPr marL="365760" lvl="1" indent="0">
              <a:buNone/>
            </a:pPr>
            <a:endParaRPr lang="en-US" dirty="0"/>
          </a:p>
        </p:txBody>
      </p:sp>
    </p:spTree>
    <p:extLst>
      <p:ext uri="{BB962C8B-B14F-4D97-AF65-F5344CB8AC3E}">
        <p14:creationId xmlns:p14="http://schemas.microsoft.com/office/powerpoint/2010/main" val="3756542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14"/>
          <p:cNvGraphicFramePr>
            <a:graphicFrameLocks noGrp="1"/>
          </p:cNvGraphicFramePr>
          <p:nvPr>
            <p:ph sz="quarter" idx="4294967295"/>
            <p:extLst>
              <p:ext uri="{D42A27DB-BD31-4B8C-83A1-F6EECF244321}">
                <p14:modId xmlns:p14="http://schemas.microsoft.com/office/powerpoint/2010/main" val="2476617880"/>
              </p:ext>
            </p:extLst>
          </p:nvPr>
        </p:nvGraphicFramePr>
        <p:xfrm>
          <a:off x="381000" y="304799"/>
          <a:ext cx="6477000" cy="6324602"/>
        </p:xfrm>
        <a:graphic>
          <a:graphicData uri="http://schemas.openxmlformats.org/drawingml/2006/table">
            <a:tbl>
              <a:tblPr>
                <a:tableStyleId>{5C22544A-7EE6-4342-B048-85BDC9FD1C3A}</a:tableStyleId>
              </a:tblPr>
              <a:tblGrid>
                <a:gridCol w="6477000"/>
              </a:tblGrid>
              <a:tr h="799638">
                <a:tc>
                  <a:txBody>
                    <a:bodyPr/>
                    <a:lstStyle/>
                    <a:p>
                      <a:pPr marL="43815" marR="0" algn="just">
                        <a:spcBef>
                          <a:spcPts val="0"/>
                        </a:spcBef>
                        <a:spcAft>
                          <a:spcPts val="0"/>
                        </a:spcAft>
                      </a:pPr>
                      <a:r>
                        <a:rPr lang="en-US" sz="600" dirty="0">
                          <a:effectLst/>
                        </a:rPr>
                        <a:t> </a:t>
                      </a:r>
                    </a:p>
                    <a:p>
                      <a:pPr marL="43815" marR="0" algn="just">
                        <a:spcBef>
                          <a:spcPts val="0"/>
                        </a:spcBef>
                        <a:spcAft>
                          <a:spcPts val="0"/>
                        </a:spcAft>
                        <a:tabLst>
                          <a:tab pos="2848610" algn="l"/>
                          <a:tab pos="3477895" algn="l"/>
                          <a:tab pos="4115435" algn="l"/>
                        </a:tabLst>
                      </a:pPr>
                      <a:r>
                        <a:rPr lang="en-US" sz="600" dirty="0">
                          <a:effectLst/>
                        </a:rPr>
                        <a:t>Were you ever previously employed by CAPRI?   	Yes</a:t>
                      </a:r>
                      <a:r>
                        <a:rPr lang="en-US" sz="600" u="sng" dirty="0">
                          <a:effectLst/>
                        </a:rPr>
                        <a:t>	</a:t>
                      </a:r>
                      <a:r>
                        <a:rPr lang="en-US" sz="600" dirty="0">
                          <a:effectLst/>
                        </a:rPr>
                        <a:t>No</a:t>
                      </a:r>
                      <a:r>
                        <a:rPr lang="en-US" sz="600" u="sng" dirty="0">
                          <a:effectLst/>
                        </a:rPr>
                        <a:t>	</a:t>
                      </a:r>
                      <a:endParaRPr lang="en-US" sz="600" dirty="0">
                        <a:effectLst/>
                      </a:endParaRPr>
                    </a:p>
                    <a:p>
                      <a:pPr marL="43815" marR="0" algn="just">
                        <a:spcBef>
                          <a:spcPts val="0"/>
                        </a:spcBef>
                        <a:spcAft>
                          <a:spcPts val="0"/>
                        </a:spcAft>
                      </a:pPr>
                      <a:r>
                        <a:rPr lang="en-US" sz="600" u="none" strike="noStrike" dirty="0">
                          <a:effectLst/>
                        </a:rPr>
                        <a:t> </a:t>
                      </a:r>
                      <a:endParaRPr lang="en-US" sz="600" dirty="0">
                        <a:effectLst/>
                      </a:endParaRPr>
                    </a:p>
                    <a:p>
                      <a:pPr marL="43815" marR="0" algn="just">
                        <a:spcBef>
                          <a:spcPts val="0"/>
                        </a:spcBef>
                        <a:spcAft>
                          <a:spcPts val="0"/>
                        </a:spcAft>
                      </a:pPr>
                      <a:r>
                        <a:rPr lang="en-US" sz="600" dirty="0">
                          <a:effectLst/>
                        </a:rPr>
                        <a:t>From When:</a:t>
                      </a:r>
                      <a:r>
                        <a:rPr lang="en-US" sz="600" u="sng" dirty="0">
                          <a:effectLst/>
                        </a:rPr>
                        <a:t>						</a:t>
                      </a:r>
                      <a:r>
                        <a:rPr lang="en-US" sz="600" dirty="0">
                          <a:effectLst/>
                        </a:rPr>
                        <a:t>To:</a:t>
                      </a:r>
                      <a:r>
                        <a:rPr lang="en-US" sz="600" u="sng" dirty="0">
                          <a:effectLst/>
                        </a:rPr>
                        <a:t>						</a:t>
                      </a:r>
                      <a:endParaRPr lang="en-US" sz="600" dirty="0">
                        <a:effectLst/>
                      </a:endParaRPr>
                    </a:p>
                    <a:p>
                      <a:pPr marL="43815" marR="0" algn="just">
                        <a:spcBef>
                          <a:spcPts val="0"/>
                        </a:spcBef>
                        <a:spcAft>
                          <a:spcPts val="0"/>
                        </a:spcAft>
                      </a:pPr>
                      <a:r>
                        <a:rPr lang="en-US" sz="600" dirty="0">
                          <a:effectLst/>
                        </a:rPr>
                        <a:t> </a:t>
                      </a:r>
                      <a:endParaRPr lang="en-US" sz="600" dirty="0">
                        <a:effectLst/>
                        <a:latin typeface="Times New Roman"/>
                        <a:ea typeface="Times New Roman"/>
                      </a:endParaRPr>
                    </a:p>
                  </a:txBody>
                  <a:tcPr marL="42176" marR="42176" marT="0" marB="0"/>
                </a:tc>
              </a:tr>
              <a:tr h="599728">
                <a:tc>
                  <a:txBody>
                    <a:bodyPr/>
                    <a:lstStyle/>
                    <a:p>
                      <a:pPr marL="43815" marR="0" algn="just">
                        <a:spcBef>
                          <a:spcPts val="0"/>
                        </a:spcBef>
                        <a:spcAft>
                          <a:spcPts val="0"/>
                        </a:spcAft>
                      </a:pPr>
                      <a:r>
                        <a:rPr lang="en-US" sz="600" dirty="0">
                          <a:effectLst/>
                        </a:rPr>
                        <a:t> </a:t>
                      </a:r>
                    </a:p>
                    <a:p>
                      <a:pPr marL="43815" marR="0" algn="just">
                        <a:spcBef>
                          <a:spcPts val="0"/>
                        </a:spcBef>
                        <a:spcAft>
                          <a:spcPts val="0"/>
                        </a:spcAft>
                      </a:pPr>
                      <a:r>
                        <a:rPr lang="en-US" sz="600" dirty="0">
                          <a:effectLst/>
                        </a:rPr>
                        <a:t>Do you currently have unrestricted work authorization allowing you to accept employment in the United States?		</a:t>
                      </a:r>
                    </a:p>
                    <a:p>
                      <a:pPr marL="43815" marR="0" algn="just">
                        <a:spcBef>
                          <a:spcPts val="0"/>
                        </a:spcBef>
                        <a:spcAft>
                          <a:spcPts val="0"/>
                        </a:spcAft>
                      </a:pPr>
                      <a:r>
                        <a:rPr lang="en-US" sz="600" dirty="0">
                          <a:effectLst/>
                        </a:rPr>
                        <a:t>Yes</a:t>
                      </a:r>
                      <a:r>
                        <a:rPr lang="en-US" sz="600" u="sng" dirty="0">
                          <a:effectLst/>
                        </a:rPr>
                        <a:t>		</a:t>
                      </a:r>
                      <a:r>
                        <a:rPr lang="en-US" sz="600" dirty="0">
                          <a:effectLst/>
                        </a:rPr>
                        <a:t>		No</a:t>
                      </a:r>
                      <a:r>
                        <a:rPr lang="en-US" sz="600" u="sng" dirty="0">
                          <a:effectLst/>
                        </a:rPr>
                        <a:t>		</a:t>
                      </a:r>
                      <a:endParaRPr lang="en-US" sz="600" dirty="0">
                        <a:effectLst/>
                      </a:endParaRPr>
                    </a:p>
                    <a:p>
                      <a:pPr marL="43815" marR="0" algn="just">
                        <a:spcBef>
                          <a:spcPts val="0"/>
                        </a:spcBef>
                        <a:spcAft>
                          <a:spcPts val="0"/>
                        </a:spcAft>
                      </a:pPr>
                      <a:r>
                        <a:rPr lang="en-US" sz="600" dirty="0">
                          <a:effectLst/>
                        </a:rPr>
                        <a:t> </a:t>
                      </a:r>
                      <a:endParaRPr lang="en-US" sz="600" dirty="0">
                        <a:effectLst/>
                        <a:latin typeface="Times New Roman"/>
                        <a:ea typeface="Times New Roman"/>
                      </a:endParaRPr>
                    </a:p>
                  </a:txBody>
                  <a:tcPr marL="42176" marR="42176" marT="0" marB="0"/>
                </a:tc>
              </a:tr>
              <a:tr h="1299411">
                <a:tc>
                  <a:txBody>
                    <a:bodyPr/>
                    <a:lstStyle/>
                    <a:p>
                      <a:pPr marL="43815" marR="0" algn="just">
                        <a:spcBef>
                          <a:spcPts val="0"/>
                        </a:spcBef>
                        <a:spcAft>
                          <a:spcPts val="0"/>
                        </a:spcAft>
                      </a:pPr>
                      <a:r>
                        <a:rPr lang="en-US" sz="600">
                          <a:effectLst/>
                        </a:rPr>
                        <a:t> </a:t>
                      </a:r>
                    </a:p>
                    <a:p>
                      <a:pPr marL="43815" marR="0" algn="just">
                        <a:spcBef>
                          <a:spcPts val="0"/>
                        </a:spcBef>
                        <a:spcAft>
                          <a:spcPts val="0"/>
                        </a:spcAft>
                      </a:pPr>
                      <a:r>
                        <a:rPr lang="en-US" sz="600">
                          <a:effectLst/>
                        </a:rPr>
                        <a:t>In the event of an emergency, whom may we contact?</a:t>
                      </a:r>
                    </a:p>
                    <a:p>
                      <a:pPr marL="43815" marR="0" algn="just">
                        <a:spcBef>
                          <a:spcPts val="0"/>
                        </a:spcBef>
                        <a:spcAft>
                          <a:spcPts val="0"/>
                        </a:spcAft>
                      </a:pPr>
                      <a:r>
                        <a:rPr lang="en-US" sz="600">
                          <a:effectLst/>
                        </a:rPr>
                        <a:t> </a:t>
                      </a:r>
                    </a:p>
                    <a:p>
                      <a:pPr marL="43815" marR="0" algn="just">
                        <a:spcBef>
                          <a:spcPts val="0"/>
                        </a:spcBef>
                        <a:spcAft>
                          <a:spcPts val="0"/>
                        </a:spcAft>
                      </a:pPr>
                      <a:r>
                        <a:rPr lang="en-US" sz="600">
                          <a:effectLst/>
                        </a:rPr>
                        <a:t>Name:</a:t>
                      </a:r>
                      <a:r>
                        <a:rPr lang="en-US" sz="600" u="sng">
                          <a:effectLst/>
                        </a:rPr>
                        <a:t>								</a:t>
                      </a:r>
                      <a:r>
                        <a:rPr lang="en-US" sz="600">
                          <a:effectLst/>
                        </a:rPr>
                        <a:t>Telephone:</a:t>
                      </a:r>
                      <a:r>
                        <a:rPr lang="en-US" sz="600" u="sng">
                          <a:effectLst/>
                        </a:rPr>
                        <a:t>				</a:t>
                      </a:r>
                      <a:endParaRPr lang="en-US" sz="600">
                        <a:effectLst/>
                      </a:endParaRPr>
                    </a:p>
                    <a:p>
                      <a:pPr marL="43815" marR="0" algn="just">
                        <a:spcBef>
                          <a:spcPts val="0"/>
                        </a:spcBef>
                        <a:spcAft>
                          <a:spcPts val="0"/>
                        </a:spcAft>
                      </a:pPr>
                      <a:r>
                        <a:rPr lang="en-US" sz="600" u="none" strike="noStrike">
                          <a:effectLst/>
                        </a:rPr>
                        <a:t> </a:t>
                      </a:r>
                      <a:endParaRPr lang="en-US" sz="600">
                        <a:effectLst/>
                      </a:endParaRPr>
                    </a:p>
                    <a:p>
                      <a:pPr marL="43815" marR="0" algn="just">
                        <a:spcBef>
                          <a:spcPts val="0"/>
                        </a:spcBef>
                        <a:spcAft>
                          <a:spcPts val="0"/>
                        </a:spcAft>
                      </a:pPr>
                      <a:r>
                        <a:rPr lang="en-US" sz="600">
                          <a:effectLst/>
                        </a:rPr>
                        <a:t>Name:</a:t>
                      </a:r>
                      <a:r>
                        <a:rPr lang="en-US" sz="600" u="sng">
                          <a:effectLst/>
                        </a:rPr>
                        <a:t>								</a:t>
                      </a:r>
                      <a:r>
                        <a:rPr lang="en-US" sz="600">
                          <a:effectLst/>
                        </a:rPr>
                        <a:t>Telephone:</a:t>
                      </a:r>
                      <a:r>
                        <a:rPr lang="en-US" sz="600" u="sng">
                          <a:effectLst/>
                        </a:rPr>
                        <a:t>				</a:t>
                      </a:r>
                      <a:endParaRPr lang="en-US" sz="600">
                        <a:effectLst/>
                      </a:endParaRPr>
                    </a:p>
                    <a:p>
                      <a:pPr marL="43815" marR="0" algn="just">
                        <a:spcBef>
                          <a:spcPts val="0"/>
                        </a:spcBef>
                        <a:spcAft>
                          <a:spcPts val="0"/>
                        </a:spcAft>
                      </a:pPr>
                      <a:r>
                        <a:rPr lang="en-US" sz="600">
                          <a:effectLst/>
                        </a:rPr>
                        <a:t> </a:t>
                      </a:r>
                      <a:endParaRPr lang="en-US" sz="600">
                        <a:effectLst/>
                        <a:latin typeface="Times New Roman"/>
                        <a:ea typeface="Times New Roman"/>
                      </a:endParaRPr>
                    </a:p>
                  </a:txBody>
                  <a:tcPr marL="42176" marR="42176" marT="0" marB="0"/>
                </a:tc>
              </a:tr>
              <a:tr h="717155">
                <a:tc>
                  <a:txBody>
                    <a:bodyPr/>
                    <a:lstStyle/>
                    <a:p>
                      <a:pPr marL="43815" marR="0" algn="just">
                        <a:spcBef>
                          <a:spcPts val="0"/>
                        </a:spcBef>
                        <a:spcAft>
                          <a:spcPts val="0"/>
                        </a:spcAft>
                      </a:pPr>
                      <a:r>
                        <a:rPr lang="en-US" sz="600">
                          <a:effectLst/>
                        </a:rPr>
                        <a:t> </a:t>
                      </a:r>
                    </a:p>
                    <a:p>
                      <a:pPr marL="43815" marR="0" algn="just">
                        <a:spcBef>
                          <a:spcPts val="0"/>
                        </a:spcBef>
                        <a:spcAft>
                          <a:spcPts val="0"/>
                        </a:spcAft>
                      </a:pPr>
                      <a:r>
                        <a:rPr lang="en-US" sz="600">
                          <a:effectLst/>
                        </a:rPr>
                        <a:t>Are you willing to work evenings?	Yes</a:t>
                      </a:r>
                      <a:r>
                        <a:rPr lang="en-US" sz="600" u="sng">
                          <a:effectLst/>
                        </a:rPr>
                        <a:t>		</a:t>
                      </a:r>
                      <a:r>
                        <a:rPr lang="en-US" sz="600">
                          <a:effectLst/>
                        </a:rPr>
                        <a:t>	No</a:t>
                      </a:r>
                      <a:r>
                        <a:rPr lang="en-US" sz="600" u="sng">
                          <a:effectLst/>
                        </a:rPr>
                        <a:t>		</a:t>
                      </a:r>
                      <a:endParaRPr lang="en-US" sz="600">
                        <a:effectLst/>
                      </a:endParaRPr>
                    </a:p>
                    <a:p>
                      <a:pPr marL="43815" marR="0" algn="just">
                        <a:spcBef>
                          <a:spcPts val="0"/>
                        </a:spcBef>
                        <a:spcAft>
                          <a:spcPts val="0"/>
                        </a:spcAft>
                      </a:pPr>
                      <a:r>
                        <a:rPr lang="en-US" sz="600" u="none" strike="noStrike">
                          <a:effectLst/>
                        </a:rPr>
                        <a:t> </a:t>
                      </a:r>
                      <a:endParaRPr lang="en-US" sz="600">
                        <a:effectLst/>
                      </a:endParaRPr>
                    </a:p>
                    <a:p>
                      <a:pPr marL="43815" marR="0" algn="just">
                        <a:spcBef>
                          <a:spcPts val="0"/>
                        </a:spcBef>
                        <a:spcAft>
                          <a:spcPts val="0"/>
                        </a:spcAft>
                      </a:pPr>
                      <a:r>
                        <a:rPr lang="en-US" sz="600">
                          <a:effectLst/>
                        </a:rPr>
                        <a:t>Are you willing to work Weekends?	Yes</a:t>
                      </a:r>
                      <a:r>
                        <a:rPr lang="en-US" sz="600" u="sng">
                          <a:effectLst/>
                        </a:rPr>
                        <a:t>		</a:t>
                      </a:r>
                      <a:r>
                        <a:rPr lang="en-US" sz="600">
                          <a:effectLst/>
                        </a:rPr>
                        <a:t>	No</a:t>
                      </a:r>
                      <a:r>
                        <a:rPr lang="en-US" sz="600" u="sng">
                          <a:effectLst/>
                        </a:rPr>
                        <a:t>		</a:t>
                      </a:r>
                      <a:endParaRPr lang="en-US" sz="600">
                        <a:effectLst/>
                      </a:endParaRPr>
                    </a:p>
                    <a:p>
                      <a:pPr marL="43815" marR="0" algn="just">
                        <a:spcBef>
                          <a:spcPts val="0"/>
                        </a:spcBef>
                        <a:spcAft>
                          <a:spcPts val="0"/>
                        </a:spcAft>
                      </a:pPr>
                      <a:r>
                        <a:rPr lang="en-US" sz="600">
                          <a:effectLst/>
                        </a:rPr>
                        <a:t> </a:t>
                      </a:r>
                      <a:endParaRPr lang="en-US" sz="600">
                        <a:effectLst/>
                        <a:latin typeface="Times New Roman"/>
                        <a:ea typeface="Times New Roman"/>
                      </a:endParaRPr>
                    </a:p>
                  </a:txBody>
                  <a:tcPr marL="42176" marR="42176" marT="0" marB="0"/>
                </a:tc>
              </a:tr>
              <a:tr h="409803">
                <a:tc>
                  <a:txBody>
                    <a:bodyPr/>
                    <a:lstStyle/>
                    <a:p>
                      <a:pPr marL="43815" marR="0" algn="just">
                        <a:spcBef>
                          <a:spcPts val="0"/>
                        </a:spcBef>
                        <a:spcAft>
                          <a:spcPts val="0"/>
                        </a:spcAft>
                      </a:pPr>
                      <a:r>
                        <a:rPr lang="en-US" sz="600">
                          <a:effectLst/>
                        </a:rPr>
                        <a:t> </a:t>
                      </a:r>
                    </a:p>
                    <a:p>
                      <a:pPr marL="43815" marR="0" algn="just">
                        <a:spcBef>
                          <a:spcPts val="0"/>
                        </a:spcBef>
                        <a:spcAft>
                          <a:spcPts val="0"/>
                        </a:spcAft>
                      </a:pPr>
                      <a:r>
                        <a:rPr lang="en-US" sz="600">
                          <a:effectLst/>
                        </a:rPr>
                        <a:t>Are you 18 years or older?		Yes</a:t>
                      </a:r>
                      <a:r>
                        <a:rPr lang="en-US" sz="600" u="sng">
                          <a:effectLst/>
                        </a:rPr>
                        <a:t>		</a:t>
                      </a:r>
                      <a:r>
                        <a:rPr lang="en-US" sz="600">
                          <a:effectLst/>
                        </a:rPr>
                        <a:t>	No</a:t>
                      </a:r>
                      <a:r>
                        <a:rPr lang="en-US" sz="600" u="sng">
                          <a:effectLst/>
                        </a:rPr>
                        <a:t>		</a:t>
                      </a:r>
                      <a:endParaRPr lang="en-US" sz="600">
                        <a:effectLst/>
                      </a:endParaRPr>
                    </a:p>
                    <a:p>
                      <a:pPr marL="43815" marR="0" algn="just">
                        <a:spcBef>
                          <a:spcPts val="0"/>
                        </a:spcBef>
                        <a:spcAft>
                          <a:spcPts val="0"/>
                        </a:spcAft>
                      </a:pPr>
                      <a:r>
                        <a:rPr lang="en-US" sz="600">
                          <a:effectLst/>
                        </a:rPr>
                        <a:t> </a:t>
                      </a:r>
                      <a:endParaRPr lang="en-US" sz="600">
                        <a:effectLst/>
                        <a:latin typeface="Times New Roman"/>
                        <a:ea typeface="Times New Roman"/>
                      </a:endParaRPr>
                    </a:p>
                  </a:txBody>
                  <a:tcPr marL="42176" marR="42176" marT="0" marB="0"/>
                </a:tc>
              </a:tr>
              <a:tr h="599728">
                <a:tc>
                  <a:txBody>
                    <a:bodyPr/>
                    <a:lstStyle/>
                    <a:p>
                      <a:pPr marL="43815" marR="0" algn="just">
                        <a:spcBef>
                          <a:spcPts val="0"/>
                        </a:spcBef>
                        <a:spcAft>
                          <a:spcPts val="0"/>
                        </a:spcAft>
                        <a:tabLst>
                          <a:tab pos="2277745" algn="l"/>
                        </a:tabLst>
                      </a:pPr>
                      <a:r>
                        <a:rPr lang="en-US" sz="600">
                          <a:effectLst/>
                        </a:rPr>
                        <a:t> </a:t>
                      </a:r>
                    </a:p>
                    <a:p>
                      <a:pPr marL="43815" marR="0" algn="just">
                        <a:spcBef>
                          <a:spcPts val="0"/>
                        </a:spcBef>
                        <a:spcAft>
                          <a:spcPts val="0"/>
                        </a:spcAft>
                        <a:tabLst>
                          <a:tab pos="2277745" algn="l"/>
                        </a:tabLst>
                      </a:pPr>
                      <a:r>
                        <a:rPr lang="en-US" sz="600">
                          <a:effectLst/>
                        </a:rPr>
                        <a:t>Can you, with or without reasonable accommodation, perform the essential functions of the position in which you are interested?		Yes</a:t>
                      </a:r>
                      <a:r>
                        <a:rPr lang="en-US" sz="600" u="sng">
                          <a:effectLst/>
                        </a:rPr>
                        <a:t>		</a:t>
                      </a:r>
                      <a:r>
                        <a:rPr lang="en-US" sz="600">
                          <a:effectLst/>
                        </a:rPr>
                        <a:t>	No</a:t>
                      </a:r>
                      <a:r>
                        <a:rPr lang="en-US" sz="600" u="sng">
                          <a:effectLst/>
                        </a:rPr>
                        <a:t>		</a:t>
                      </a:r>
                      <a:endParaRPr lang="en-US" sz="600">
                        <a:effectLst/>
                      </a:endParaRPr>
                    </a:p>
                    <a:p>
                      <a:pPr marL="43815" marR="0" algn="just">
                        <a:spcBef>
                          <a:spcPts val="0"/>
                        </a:spcBef>
                        <a:spcAft>
                          <a:spcPts val="0"/>
                        </a:spcAft>
                      </a:pPr>
                      <a:r>
                        <a:rPr lang="en-US" sz="600">
                          <a:effectLst/>
                        </a:rPr>
                        <a:t> </a:t>
                      </a:r>
                      <a:endParaRPr lang="en-US" sz="600">
                        <a:effectLst/>
                        <a:latin typeface="Times New Roman"/>
                        <a:ea typeface="Times New Roman"/>
                      </a:endParaRPr>
                    </a:p>
                  </a:txBody>
                  <a:tcPr marL="42176" marR="42176" marT="0" marB="0"/>
                </a:tc>
              </a:tr>
              <a:tr h="1899139">
                <a:tc>
                  <a:txBody>
                    <a:bodyPr/>
                    <a:lstStyle/>
                    <a:p>
                      <a:pPr marL="43815" marR="0" algn="just">
                        <a:spcBef>
                          <a:spcPts val="0"/>
                        </a:spcBef>
                        <a:spcAft>
                          <a:spcPts val="0"/>
                        </a:spcAft>
                      </a:pPr>
                      <a:r>
                        <a:rPr lang="en-US" sz="600" dirty="0">
                          <a:effectLst/>
                        </a:rPr>
                        <a:t> </a:t>
                      </a:r>
                    </a:p>
                    <a:p>
                      <a:pPr marL="43815" marR="0" algn="just">
                        <a:spcBef>
                          <a:spcPts val="0"/>
                        </a:spcBef>
                        <a:spcAft>
                          <a:spcPts val="0"/>
                        </a:spcAft>
                      </a:pPr>
                      <a:r>
                        <a:rPr lang="en-US" sz="600" dirty="0">
                          <a:effectLst/>
                          <a:highlight>
                            <a:srgbClr val="FFFF00"/>
                          </a:highlight>
                        </a:rPr>
                        <a:t>Have you ever been convicted of a violation of any law or ordinance other than a traffic violation (juvenile delinquency, youthful offender and wayward minor excluded)? 	No</a:t>
                      </a:r>
                      <a:r>
                        <a:rPr lang="en-US" sz="600" u="sng" dirty="0">
                          <a:effectLst/>
                          <a:highlight>
                            <a:srgbClr val="FFFF00"/>
                          </a:highlight>
                        </a:rPr>
                        <a:t>		</a:t>
                      </a:r>
                      <a:r>
                        <a:rPr lang="en-US" sz="600" dirty="0">
                          <a:effectLst/>
                          <a:highlight>
                            <a:srgbClr val="FFFF00"/>
                          </a:highlight>
                        </a:rPr>
                        <a:t>Yes</a:t>
                      </a:r>
                      <a:r>
                        <a:rPr lang="en-US" sz="600" u="sng" dirty="0">
                          <a:effectLst/>
                          <a:highlight>
                            <a:srgbClr val="FFFF00"/>
                          </a:highlight>
                        </a:rPr>
                        <a:t>		</a:t>
                      </a:r>
                      <a:endParaRPr lang="en-US" sz="600" dirty="0">
                        <a:effectLst/>
                      </a:endParaRPr>
                    </a:p>
                    <a:p>
                      <a:pPr marL="43815" marR="0" algn="just">
                        <a:spcBef>
                          <a:spcPts val="0"/>
                        </a:spcBef>
                        <a:spcAft>
                          <a:spcPts val="0"/>
                        </a:spcAft>
                      </a:pPr>
                      <a:r>
                        <a:rPr lang="en-US" sz="600" u="none" strike="noStrike" dirty="0">
                          <a:effectLst/>
                          <a:highlight>
                            <a:srgbClr val="FFFF00"/>
                          </a:highlight>
                        </a:rPr>
                        <a:t> </a:t>
                      </a:r>
                      <a:endParaRPr lang="en-US" sz="600" dirty="0">
                        <a:effectLst/>
                      </a:endParaRPr>
                    </a:p>
                    <a:p>
                      <a:pPr marL="43815" marR="0" algn="just">
                        <a:spcBef>
                          <a:spcPts val="0"/>
                        </a:spcBef>
                        <a:spcAft>
                          <a:spcPts val="0"/>
                        </a:spcAft>
                      </a:pPr>
                      <a:r>
                        <a:rPr lang="en-US" sz="600" dirty="0">
                          <a:effectLst/>
                          <a:highlight>
                            <a:srgbClr val="FFFF00"/>
                          </a:highlight>
                        </a:rPr>
                        <a:t>If yes, please explain</a:t>
                      </a:r>
                      <a:r>
                        <a:rPr lang="en-US" sz="600" u="sng" dirty="0">
                          <a:effectLst/>
                          <a:highlight>
                            <a:srgbClr val="FFFF00"/>
                          </a:highlight>
                        </a:rPr>
                        <a:t>											</a:t>
                      </a:r>
                      <a:endParaRPr lang="en-US" sz="600" dirty="0">
                        <a:effectLst/>
                      </a:endParaRPr>
                    </a:p>
                    <a:p>
                      <a:pPr marL="43815" marR="0" algn="just">
                        <a:spcBef>
                          <a:spcPts val="0"/>
                        </a:spcBef>
                        <a:spcAft>
                          <a:spcPts val="0"/>
                        </a:spcAft>
                      </a:pPr>
                      <a:r>
                        <a:rPr lang="en-US" sz="600" u="sng" dirty="0">
                          <a:effectLst/>
                          <a:highlight>
                            <a:srgbClr val="FFFF00"/>
                          </a:highlight>
                        </a:rPr>
                        <a:t>													</a:t>
                      </a:r>
                      <a:endParaRPr lang="en-US" sz="600" dirty="0">
                        <a:effectLst/>
                      </a:endParaRPr>
                    </a:p>
                    <a:p>
                      <a:pPr marL="43815" marR="0" algn="just">
                        <a:spcBef>
                          <a:spcPts val="0"/>
                        </a:spcBef>
                        <a:spcAft>
                          <a:spcPts val="0"/>
                        </a:spcAft>
                      </a:pPr>
                      <a:r>
                        <a:rPr lang="en-US" sz="600" u="sng" dirty="0">
                          <a:effectLst/>
                          <a:highlight>
                            <a:srgbClr val="FFFF00"/>
                          </a:highlight>
                        </a:rPr>
                        <a:t>													</a:t>
                      </a:r>
                      <a:endParaRPr lang="en-US" sz="600" dirty="0">
                        <a:effectLst/>
                      </a:endParaRPr>
                    </a:p>
                    <a:p>
                      <a:pPr marL="0" marR="0" algn="just">
                        <a:spcBef>
                          <a:spcPts val="0"/>
                        </a:spcBef>
                        <a:spcAft>
                          <a:spcPts val="0"/>
                        </a:spcAft>
                      </a:pPr>
                      <a:r>
                        <a:rPr lang="en-US" sz="600" dirty="0">
                          <a:effectLst/>
                          <a:highlight>
                            <a:srgbClr val="FFFF00"/>
                          </a:highlight>
                        </a:rPr>
                        <a:t> </a:t>
                      </a:r>
                      <a:endParaRPr lang="en-US" sz="600" dirty="0">
                        <a:effectLst/>
                      </a:endParaRPr>
                    </a:p>
                    <a:p>
                      <a:pPr marL="0" marR="0" algn="just">
                        <a:spcBef>
                          <a:spcPts val="0"/>
                        </a:spcBef>
                        <a:spcAft>
                          <a:spcPts val="0"/>
                        </a:spcAft>
                      </a:pPr>
                      <a:r>
                        <a:rPr lang="en-US" sz="600" dirty="0">
                          <a:effectLst/>
                          <a:highlight>
                            <a:srgbClr val="FFFF00"/>
                          </a:highlight>
                        </a:rPr>
                        <a:t>PLEASE NOTE:  A CONVICTION RECORD WILL NOT NECESSARILY BE A BAR TO EMPLOYMENT</a:t>
                      </a:r>
                      <a:endParaRPr lang="en-US" sz="600" dirty="0">
                        <a:effectLst/>
                      </a:endParaRPr>
                    </a:p>
                    <a:p>
                      <a:pPr marL="43815" marR="0" algn="just">
                        <a:spcBef>
                          <a:spcPts val="0"/>
                        </a:spcBef>
                        <a:spcAft>
                          <a:spcPts val="0"/>
                        </a:spcAft>
                      </a:pPr>
                      <a:r>
                        <a:rPr lang="en-US" sz="600" dirty="0">
                          <a:effectLst/>
                        </a:rPr>
                        <a:t> </a:t>
                      </a:r>
                      <a:endParaRPr lang="en-US" sz="600" dirty="0">
                        <a:effectLst/>
                        <a:latin typeface="Times New Roman"/>
                        <a:ea typeface="Times New Roman"/>
                      </a:endParaRPr>
                    </a:p>
                  </a:txBody>
                  <a:tcPr marL="42176" marR="42176" marT="0" marB="0"/>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896916617"/>
              </p:ext>
            </p:extLst>
          </p:nvPr>
        </p:nvGraphicFramePr>
        <p:xfrm>
          <a:off x="381000" y="4114800"/>
          <a:ext cx="6518275" cy="2438400"/>
        </p:xfrm>
        <a:graphic>
          <a:graphicData uri="http://schemas.openxmlformats.org/drawingml/2006/table">
            <a:tbl>
              <a:tblPr>
                <a:tableStyleId>{5C22544A-7EE6-4342-B048-85BDC9FD1C3A}</a:tableStyleId>
              </a:tblPr>
              <a:tblGrid>
                <a:gridCol w="6518275"/>
              </a:tblGrid>
              <a:tr h="1050925">
                <a:tc>
                  <a:txBody>
                    <a:bodyPr/>
                    <a:lstStyle/>
                    <a:p>
                      <a:pPr marL="43815" marR="0" algn="just">
                        <a:spcBef>
                          <a:spcPts val="0"/>
                        </a:spcBef>
                        <a:spcAft>
                          <a:spcPts val="0"/>
                        </a:spcAft>
                      </a:pPr>
                      <a:r>
                        <a:rPr lang="en-US" sz="1000" dirty="0">
                          <a:effectLst/>
                        </a:rPr>
                        <a:t> </a:t>
                      </a:r>
                    </a:p>
                    <a:p>
                      <a:pPr marL="43815" marR="0" algn="just">
                        <a:spcBef>
                          <a:spcPts val="0"/>
                        </a:spcBef>
                        <a:spcAft>
                          <a:spcPts val="0"/>
                        </a:spcAft>
                      </a:pPr>
                      <a:r>
                        <a:rPr lang="en-US" sz="1000" dirty="0">
                          <a:effectLst/>
                          <a:highlight>
                            <a:srgbClr val="FFFF00"/>
                          </a:highlight>
                        </a:rPr>
                        <a:t>Have you ever been convicted of a violation of any law or ordinance other than a traffic violation (juvenile delinquency, youthful offender and wayward minor excluded)? 	No</a:t>
                      </a:r>
                      <a:r>
                        <a:rPr lang="en-US" sz="1000" u="sng" dirty="0">
                          <a:effectLst/>
                          <a:highlight>
                            <a:srgbClr val="FFFF00"/>
                          </a:highlight>
                        </a:rPr>
                        <a:t>		</a:t>
                      </a:r>
                      <a:r>
                        <a:rPr lang="en-US" sz="1000" dirty="0">
                          <a:effectLst/>
                          <a:highlight>
                            <a:srgbClr val="FFFF00"/>
                          </a:highlight>
                        </a:rPr>
                        <a:t>Yes</a:t>
                      </a:r>
                      <a:r>
                        <a:rPr lang="en-US" sz="1000" u="sng" dirty="0">
                          <a:effectLst/>
                          <a:highlight>
                            <a:srgbClr val="FFFF00"/>
                          </a:highlight>
                        </a:rPr>
                        <a:t>		</a:t>
                      </a:r>
                      <a:endParaRPr lang="en-US" sz="1000" dirty="0">
                        <a:effectLst/>
                      </a:endParaRPr>
                    </a:p>
                    <a:p>
                      <a:pPr marL="43815" marR="0" algn="just">
                        <a:spcBef>
                          <a:spcPts val="0"/>
                        </a:spcBef>
                        <a:spcAft>
                          <a:spcPts val="0"/>
                        </a:spcAft>
                      </a:pPr>
                      <a:r>
                        <a:rPr lang="en-US" sz="1000" u="none" strike="noStrike" dirty="0">
                          <a:effectLst/>
                          <a:highlight>
                            <a:srgbClr val="FFFF00"/>
                          </a:highlight>
                        </a:rPr>
                        <a:t> </a:t>
                      </a:r>
                      <a:endParaRPr lang="en-US" sz="1000" dirty="0">
                        <a:effectLst/>
                      </a:endParaRPr>
                    </a:p>
                    <a:p>
                      <a:pPr marL="43815" marR="0" algn="just">
                        <a:spcBef>
                          <a:spcPts val="0"/>
                        </a:spcBef>
                        <a:spcAft>
                          <a:spcPts val="0"/>
                        </a:spcAft>
                      </a:pPr>
                      <a:r>
                        <a:rPr lang="en-US" sz="1000" dirty="0">
                          <a:effectLst/>
                          <a:highlight>
                            <a:srgbClr val="FFFF00"/>
                          </a:highlight>
                        </a:rPr>
                        <a:t>If yes, please explain</a:t>
                      </a:r>
                      <a:r>
                        <a:rPr lang="en-US" sz="1000" u="sng" dirty="0">
                          <a:effectLst/>
                          <a:highlight>
                            <a:srgbClr val="FFFF00"/>
                          </a:highlight>
                        </a:rPr>
                        <a:t>											</a:t>
                      </a:r>
                      <a:endParaRPr lang="en-US" sz="1000" dirty="0">
                        <a:effectLst/>
                      </a:endParaRPr>
                    </a:p>
                    <a:p>
                      <a:pPr marL="43815" marR="0" algn="just">
                        <a:spcBef>
                          <a:spcPts val="0"/>
                        </a:spcBef>
                        <a:spcAft>
                          <a:spcPts val="0"/>
                        </a:spcAft>
                      </a:pPr>
                      <a:r>
                        <a:rPr lang="en-US" sz="1000" u="sng" dirty="0">
                          <a:effectLst/>
                          <a:highlight>
                            <a:srgbClr val="FFFF00"/>
                          </a:highlight>
                        </a:rPr>
                        <a:t>													</a:t>
                      </a:r>
                      <a:endParaRPr lang="en-US" sz="1000" dirty="0">
                        <a:effectLst/>
                      </a:endParaRPr>
                    </a:p>
                    <a:p>
                      <a:pPr marL="43815" marR="0" algn="just">
                        <a:spcBef>
                          <a:spcPts val="0"/>
                        </a:spcBef>
                        <a:spcAft>
                          <a:spcPts val="0"/>
                        </a:spcAft>
                      </a:pPr>
                      <a:r>
                        <a:rPr lang="en-US" sz="1000" u="sng" dirty="0">
                          <a:effectLst/>
                          <a:highlight>
                            <a:srgbClr val="FFFF00"/>
                          </a:highlight>
                        </a:rPr>
                        <a:t>													</a:t>
                      </a:r>
                      <a:endParaRPr lang="en-US" sz="1000" dirty="0">
                        <a:effectLst/>
                      </a:endParaRPr>
                    </a:p>
                    <a:p>
                      <a:pPr marL="0" marR="0" algn="just">
                        <a:spcBef>
                          <a:spcPts val="0"/>
                        </a:spcBef>
                        <a:spcAft>
                          <a:spcPts val="0"/>
                        </a:spcAft>
                      </a:pPr>
                      <a:r>
                        <a:rPr lang="en-US" sz="1000" dirty="0">
                          <a:effectLst/>
                          <a:highlight>
                            <a:srgbClr val="FFFF00"/>
                          </a:highlight>
                        </a:rPr>
                        <a:t> </a:t>
                      </a:r>
                      <a:endParaRPr lang="en-US" sz="1000" dirty="0">
                        <a:effectLst/>
                      </a:endParaRPr>
                    </a:p>
                    <a:p>
                      <a:pPr marL="0" marR="0" algn="just">
                        <a:spcBef>
                          <a:spcPts val="0"/>
                        </a:spcBef>
                        <a:spcAft>
                          <a:spcPts val="0"/>
                        </a:spcAft>
                      </a:pPr>
                      <a:r>
                        <a:rPr lang="en-US" sz="1000" dirty="0">
                          <a:effectLst/>
                          <a:highlight>
                            <a:srgbClr val="FFFF00"/>
                          </a:highlight>
                        </a:rPr>
                        <a:t>PLEASE NOTE:  A CONVICTION RECORD WILL NOT NECESSARILY BE A BAR TO EMPLOYMENT</a:t>
                      </a:r>
                      <a:endParaRPr lang="en-US" sz="1000" dirty="0">
                        <a:effectLst/>
                      </a:endParaRPr>
                    </a:p>
                    <a:p>
                      <a:pPr marL="43815" marR="0" algn="just">
                        <a:spcBef>
                          <a:spcPts val="0"/>
                        </a:spcBef>
                        <a:spcAft>
                          <a:spcPts val="0"/>
                        </a:spcAft>
                      </a:pPr>
                      <a:r>
                        <a:rPr lang="en-US" sz="1000" dirty="0">
                          <a:effectLst/>
                        </a:rPr>
                        <a:t> </a:t>
                      </a:r>
                      <a:endParaRPr lang="en-US" sz="1000" dirty="0">
                        <a:effectLst/>
                        <a:latin typeface="Times New Roman"/>
                        <a:ea typeface="Times New Roman"/>
                      </a:endParaRPr>
                    </a:p>
                  </a:txBody>
                  <a:tcPr marL="68580" marR="68580" marT="0" marB="0"/>
                </a:tc>
              </a:tr>
            </a:tbl>
          </a:graphicData>
        </a:graphic>
      </p:graphicFrame>
      <p:pic>
        <p:nvPicPr>
          <p:cNvPr id="1025" name="Picture 1" descr="C:\Documents and Settings\ssanders.AKK-LAW\Local Settings\Temporary Internet Files\Content.IE5\N0OY6VXV\MC90043267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038600"/>
            <a:ext cx="2285714" cy="228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48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Record Minimal Qualification Determination</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sz="2600" b="1" dirty="0" smtClean="0"/>
              <a:t>TIP:</a:t>
            </a:r>
          </a:p>
          <a:p>
            <a:r>
              <a:rPr lang="en-US" sz="2600" dirty="0" smtClean="0"/>
              <a:t>Add a disclaimer on the application that explains how an employee would know whether he or she met the minimum qualifications for the position</a:t>
            </a:r>
          </a:p>
          <a:p>
            <a:pPr lvl="1"/>
            <a:r>
              <a:rPr lang="en-US" sz="2600" dirty="0"/>
              <a:t>Examples: </a:t>
            </a:r>
          </a:p>
          <a:p>
            <a:pPr lvl="2"/>
            <a:r>
              <a:rPr lang="en-US" sz="2200" dirty="0"/>
              <a:t>“Applicants meeting the minimum qualifications for the position will be contacted for an interview.”</a:t>
            </a:r>
          </a:p>
          <a:p>
            <a:pPr lvl="2"/>
            <a:r>
              <a:rPr lang="en-US" sz="2200" dirty="0"/>
              <a:t>“Applicants that meet the minimum qualifications for the position will receive a supplemental questionnaire</a:t>
            </a:r>
            <a:r>
              <a:rPr lang="en-US" sz="2200" dirty="0" smtClean="0"/>
              <a:t>.”</a:t>
            </a:r>
          </a:p>
          <a:p>
            <a:pPr marL="0" indent="0" algn="ctr">
              <a:buNone/>
            </a:pPr>
            <a:r>
              <a:rPr lang="en-US" sz="2600" dirty="0" smtClean="0"/>
              <a:t>or</a:t>
            </a:r>
          </a:p>
          <a:p>
            <a:r>
              <a:rPr lang="en-US" sz="2600" dirty="0" smtClean="0"/>
              <a:t>Stamp and date applications of those meeting the minimum qualifications of the position.</a:t>
            </a:r>
          </a:p>
        </p:txBody>
      </p:sp>
    </p:spTree>
    <p:extLst>
      <p:ext uri="{BB962C8B-B14F-4D97-AF65-F5344CB8AC3E}">
        <p14:creationId xmlns:p14="http://schemas.microsoft.com/office/powerpoint/2010/main" val="3867529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dirty="0" smtClean="0"/>
              <a:t>Disclaimers</a:t>
            </a:r>
            <a:endParaRPr lang="en-US" dirty="0"/>
          </a:p>
        </p:txBody>
      </p:sp>
      <p:sp>
        <p:nvSpPr>
          <p:cNvPr id="3" name="Content Placeholder 2"/>
          <p:cNvSpPr>
            <a:spLocks noGrp="1"/>
          </p:cNvSpPr>
          <p:nvPr>
            <p:ph sz="quarter" idx="1"/>
          </p:nvPr>
        </p:nvSpPr>
        <p:spPr/>
        <p:txBody>
          <a:bodyPr/>
          <a:lstStyle/>
          <a:p>
            <a:r>
              <a:rPr lang="en-US" sz="2200" dirty="0" smtClean="0"/>
              <a:t>This presentation is tailored to California Parks and Recreation Districts.</a:t>
            </a:r>
          </a:p>
          <a:p>
            <a:pPr marL="0" indent="0">
              <a:buNone/>
            </a:pPr>
            <a:endParaRPr lang="en-US" sz="2200" dirty="0" smtClean="0"/>
          </a:p>
          <a:p>
            <a:r>
              <a:rPr lang="en-US" sz="2200" dirty="0" smtClean="0"/>
              <a:t>The provisions of Labor Code 432.9 also apply to other entities in California, as specified in the statute.</a:t>
            </a:r>
          </a:p>
          <a:p>
            <a:pPr marL="0" indent="0">
              <a:buNone/>
            </a:pPr>
            <a:endParaRPr lang="en-US" sz="2200" dirty="0" smtClean="0"/>
          </a:p>
          <a:p>
            <a:r>
              <a:rPr lang="en-US" sz="2200" dirty="0" smtClean="0"/>
              <a:t>This presentation is a guide to the new Labor Code 432.9 requirements but is not exhaustive, does not take the place of consulting with legal counsel, and does not constitute legal advice as to any particular set of circumstances.</a:t>
            </a:r>
          </a:p>
          <a:p>
            <a:pPr marL="0" indent="0">
              <a:buNone/>
            </a:pPr>
            <a:endParaRPr lang="en-US" dirty="0"/>
          </a:p>
        </p:txBody>
      </p:sp>
    </p:spTree>
    <p:extLst>
      <p:ext uri="{BB962C8B-B14F-4D97-AF65-F5344CB8AC3E}">
        <p14:creationId xmlns:p14="http://schemas.microsoft.com/office/powerpoint/2010/main" val="3718037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641350"/>
          </a:xfrm>
        </p:spPr>
        <p:txBody>
          <a:bodyPr/>
          <a:lstStyle/>
          <a:p>
            <a:pPr algn="ctr"/>
            <a:r>
              <a:rPr lang="en-US" dirty="0" smtClean="0"/>
              <a:t>Hypothetical Situation</a:t>
            </a:r>
            <a:endParaRPr lang="en-US" dirty="0"/>
          </a:p>
        </p:txBody>
      </p:sp>
      <p:sp>
        <p:nvSpPr>
          <p:cNvPr id="3" name="Text Placeholder 2"/>
          <p:cNvSpPr>
            <a:spLocks noGrp="1"/>
          </p:cNvSpPr>
          <p:nvPr>
            <p:ph type="body" sz="quarter" idx="1"/>
          </p:nvPr>
        </p:nvSpPr>
        <p:spPr>
          <a:xfrm>
            <a:off x="457200" y="1066800"/>
            <a:ext cx="8153400" cy="1447800"/>
          </a:xfrm>
        </p:spPr>
        <p:txBody>
          <a:bodyPr/>
          <a:lstStyle/>
          <a:p>
            <a:r>
              <a:rPr lang="en-US" dirty="0" smtClean="0"/>
              <a:t>What if an applicant voluntarily tells you he or she has a criminal record in the initial hiring stage?</a:t>
            </a:r>
            <a:endParaRPr lang="en-US" dirty="0"/>
          </a:p>
        </p:txBody>
      </p:sp>
      <p:sp>
        <p:nvSpPr>
          <p:cNvPr id="4" name="Content Placeholder 3"/>
          <p:cNvSpPr>
            <a:spLocks noGrp="1"/>
          </p:cNvSpPr>
          <p:nvPr>
            <p:ph sz="quarter" idx="2"/>
          </p:nvPr>
        </p:nvSpPr>
        <p:spPr>
          <a:xfrm>
            <a:off x="533400" y="2819400"/>
            <a:ext cx="8077200" cy="3429000"/>
          </a:xfrm>
        </p:spPr>
        <p:txBody>
          <a:bodyPr>
            <a:normAutofit/>
          </a:bodyPr>
          <a:lstStyle/>
          <a:p>
            <a:pPr marL="0" indent="0">
              <a:buNone/>
            </a:pPr>
            <a:r>
              <a:rPr lang="en-US" dirty="0" smtClean="0"/>
              <a:t>Do not ask any further details.  Inform the applicant that the information will </a:t>
            </a:r>
            <a:r>
              <a:rPr lang="en-US" b="1" dirty="0" smtClean="0"/>
              <a:t>not</a:t>
            </a:r>
            <a:r>
              <a:rPr lang="en-US" dirty="0" smtClean="0"/>
              <a:t> play a role in your determination of whether or not he or she meets the minimum qualifications for the position. Have someone else within your District without knowledge of the conviction make the minimum qualification determination.</a:t>
            </a:r>
            <a:endParaRPr lang="en-US" dirty="0"/>
          </a:p>
        </p:txBody>
      </p:sp>
    </p:spTree>
    <p:extLst>
      <p:ext uri="{BB962C8B-B14F-4D97-AF65-F5344CB8AC3E}">
        <p14:creationId xmlns:p14="http://schemas.microsoft.com/office/powerpoint/2010/main" val="835014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7467600" cy="563562"/>
          </a:xfrm>
        </p:spPr>
        <p:txBody>
          <a:bodyPr/>
          <a:lstStyle/>
          <a:p>
            <a:r>
              <a:rPr lang="en-US" dirty="0" smtClean="0"/>
              <a:t>Recap:</a:t>
            </a:r>
            <a:endParaRPr lang="en-US" dirty="0"/>
          </a:p>
        </p:txBody>
      </p:sp>
      <p:sp>
        <p:nvSpPr>
          <p:cNvPr id="8" name="Content Placeholder 7"/>
          <p:cNvSpPr>
            <a:spLocks noGrp="1"/>
          </p:cNvSpPr>
          <p:nvPr>
            <p:ph sz="quarter" idx="1"/>
          </p:nvPr>
        </p:nvSpPr>
        <p:spPr>
          <a:xfrm>
            <a:off x="457200" y="990600"/>
            <a:ext cx="7467600" cy="5483352"/>
          </a:xfrm>
        </p:spPr>
        <p:txBody>
          <a:bodyPr>
            <a:normAutofit fontScale="92500" lnSpcReduction="20000"/>
          </a:bodyPr>
          <a:lstStyle/>
          <a:p>
            <a:r>
              <a:rPr lang="en-US" dirty="0" smtClean="0"/>
              <a:t>LC 432.9 restricts </a:t>
            </a:r>
            <a:r>
              <a:rPr lang="en-US" b="1" dirty="0" smtClean="0"/>
              <a:t>WHEN</a:t>
            </a:r>
            <a:r>
              <a:rPr lang="en-US" dirty="0" smtClean="0"/>
              <a:t> you can consider an applicant’s criminal history.</a:t>
            </a:r>
          </a:p>
          <a:p>
            <a:endParaRPr lang="en-US" dirty="0" smtClean="0"/>
          </a:p>
          <a:p>
            <a:r>
              <a:rPr lang="en-US" dirty="0" smtClean="0"/>
              <a:t>There are exceptions for positions in a criminal justice agency or those requiring background checks by law.</a:t>
            </a:r>
          </a:p>
          <a:p>
            <a:endParaRPr lang="en-US" dirty="0" smtClean="0"/>
          </a:p>
          <a:p>
            <a:r>
              <a:rPr lang="en-US" dirty="0" smtClean="0"/>
              <a:t>Create separate applications for exempt and non-exempt positions.</a:t>
            </a:r>
          </a:p>
          <a:p>
            <a:endParaRPr lang="en-US" dirty="0" smtClean="0"/>
          </a:p>
          <a:p>
            <a:r>
              <a:rPr lang="en-US" dirty="0" smtClean="0"/>
              <a:t>Keep records of when the minimum qualification determination is made.</a:t>
            </a:r>
          </a:p>
          <a:p>
            <a:endParaRPr lang="en-US" dirty="0"/>
          </a:p>
          <a:p>
            <a:r>
              <a:rPr lang="en-US" dirty="0" smtClean="0"/>
              <a:t>LC 432.9 does not restrict your ability to decide whether to hire an applicant with a criminal record as long as that information does not play a role in the minimum qualification determination.</a:t>
            </a:r>
          </a:p>
        </p:txBody>
      </p:sp>
    </p:spTree>
    <p:extLst>
      <p:ext uri="{BB962C8B-B14F-4D97-AF65-F5344CB8AC3E}">
        <p14:creationId xmlns:p14="http://schemas.microsoft.com/office/powerpoint/2010/main" val="1658249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6172200" cy="2286000"/>
          </a:xfrm>
        </p:spPr>
        <p:txBody>
          <a:bodyPr/>
          <a:lstStyle/>
          <a:p>
            <a:pPr algn="ctr"/>
            <a:r>
              <a:rPr lang="en-US" dirty="0" smtClean="0"/>
              <a:t>Thank You for Attending!</a:t>
            </a:r>
            <a:endParaRPr lang="en-US" dirty="0"/>
          </a:p>
        </p:txBody>
      </p:sp>
      <p:sp>
        <p:nvSpPr>
          <p:cNvPr id="3" name="Content Placeholder 2"/>
          <p:cNvSpPr>
            <a:spLocks noGrp="1"/>
          </p:cNvSpPr>
          <p:nvPr>
            <p:ph type="body" idx="1"/>
          </p:nvPr>
        </p:nvSpPr>
        <p:spPr>
          <a:xfrm>
            <a:off x="2286000" y="3962400"/>
            <a:ext cx="6172200" cy="2419350"/>
          </a:xfrm>
        </p:spPr>
        <p:txBody>
          <a:bodyPr>
            <a:normAutofit/>
          </a:bodyPr>
          <a:lstStyle/>
          <a:p>
            <a:pPr algn="ctr"/>
            <a:r>
              <a:rPr lang="en-US" sz="2400" dirty="0" smtClean="0"/>
              <a:t>Presented by Serena M. </a:t>
            </a:r>
            <a:r>
              <a:rPr lang="en-US" sz="2400" smtClean="0"/>
              <a:t>Warner </a:t>
            </a:r>
            <a:r>
              <a:rPr lang="en-US" sz="2400" dirty="0" smtClean="0"/>
              <a:t>Angelo, Kilday &amp; Kilduff LLP</a:t>
            </a:r>
          </a:p>
          <a:p>
            <a:pPr algn="ctr"/>
            <a:r>
              <a:rPr lang="en-US" sz="2400" dirty="0" smtClean="0">
                <a:hlinkClick r:id="rId2"/>
              </a:rPr>
              <a:t>swarner@akk-law.com</a:t>
            </a:r>
            <a:endParaRPr lang="en-US" sz="2400" dirty="0" smtClean="0"/>
          </a:p>
          <a:p>
            <a:pPr algn="ctr"/>
            <a:r>
              <a:rPr lang="en-US" sz="2400" dirty="0" smtClean="0"/>
              <a:t>916-564-6100</a:t>
            </a:r>
            <a:endParaRPr lang="en-US" sz="2400" dirty="0"/>
          </a:p>
        </p:txBody>
      </p:sp>
    </p:spTree>
    <p:extLst>
      <p:ext uri="{BB962C8B-B14F-4D97-AF65-F5344CB8AC3E}">
        <p14:creationId xmlns:p14="http://schemas.microsoft.com/office/powerpoint/2010/main" val="3082842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868362"/>
          </a:xfrm>
        </p:spPr>
        <p:txBody>
          <a:bodyPr/>
          <a:lstStyle/>
          <a:p>
            <a:r>
              <a:rPr lang="en-US" b="1" dirty="0" smtClean="0"/>
              <a:t>LABOR CODE 432.9 (formerly AB 218)</a:t>
            </a:r>
            <a:endParaRPr lang="en-US" b="1" dirty="0"/>
          </a:p>
        </p:txBody>
      </p:sp>
      <p:sp>
        <p:nvSpPr>
          <p:cNvPr id="3" name="Content Placeholder 2"/>
          <p:cNvSpPr>
            <a:spLocks noGrp="1"/>
          </p:cNvSpPr>
          <p:nvPr>
            <p:ph sz="quarter" idx="1"/>
          </p:nvPr>
        </p:nvSpPr>
        <p:spPr>
          <a:xfrm>
            <a:off x="304800" y="1752600"/>
            <a:ext cx="7467600" cy="4873752"/>
          </a:xfrm>
        </p:spPr>
        <p:txBody>
          <a:bodyPr/>
          <a:lstStyle/>
          <a:p>
            <a:r>
              <a:rPr lang="en-US" b="1" cap="all" dirty="0" smtClean="0"/>
              <a:t>Already in effect </a:t>
            </a:r>
            <a:r>
              <a:rPr lang="en-US" dirty="0" smtClean="0"/>
              <a:t>as of July 1, 2014:</a:t>
            </a:r>
          </a:p>
          <a:p>
            <a:endParaRPr lang="en-US" dirty="0" smtClean="0"/>
          </a:p>
          <a:p>
            <a:r>
              <a:rPr lang="en-US" dirty="0" smtClean="0"/>
              <a:t>Restricts public agencies from </a:t>
            </a:r>
            <a:r>
              <a:rPr lang="en-US" b="1" dirty="0" smtClean="0"/>
              <a:t>INITIALLY</a:t>
            </a:r>
            <a:r>
              <a:rPr lang="en-US" dirty="0" smtClean="0"/>
              <a:t> reviewing a job applicant’s criminal convictions.</a:t>
            </a:r>
          </a:p>
          <a:p>
            <a:endParaRPr lang="en-US" dirty="0" smtClean="0"/>
          </a:p>
          <a:p>
            <a:r>
              <a:rPr lang="en-US" dirty="0" smtClean="0"/>
              <a:t>Requires Districts to make the determination whether an applicant meets minimum job qualifications before inquiring about criminal convictions.</a:t>
            </a:r>
            <a:endParaRPr lang="en-US" dirty="0"/>
          </a:p>
        </p:txBody>
      </p:sp>
    </p:spTree>
    <p:extLst>
      <p:ext uri="{BB962C8B-B14F-4D97-AF65-F5344CB8AC3E}">
        <p14:creationId xmlns:p14="http://schemas.microsoft.com/office/powerpoint/2010/main" val="2361368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Why?</a:t>
            </a:r>
            <a:endParaRPr lang="en-US" sz="4800" dirty="0"/>
          </a:p>
        </p:txBody>
      </p:sp>
      <p:sp>
        <p:nvSpPr>
          <p:cNvPr id="8" name="Content Placeholder 7"/>
          <p:cNvSpPr>
            <a:spLocks noGrp="1"/>
          </p:cNvSpPr>
          <p:nvPr>
            <p:ph sz="quarter" idx="1"/>
          </p:nvPr>
        </p:nvSpPr>
        <p:spPr/>
        <p:txBody>
          <a:bodyPr>
            <a:normAutofit/>
          </a:bodyPr>
          <a:lstStyle/>
          <a:p>
            <a:r>
              <a:rPr lang="en-US" dirty="0" smtClean="0"/>
              <a:t>The premise of the Ban the Box Campaign is that anything that makes it harder for ex-offenders to secure a job makes re-offense more likely.</a:t>
            </a:r>
          </a:p>
        </p:txBody>
      </p:sp>
      <p:pic>
        <p:nvPicPr>
          <p:cNvPr id="11" name="Content Placeholder 10"/>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6553200" y="4038600"/>
            <a:ext cx="1877219" cy="1397000"/>
          </a:xfr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381000"/>
            <a:ext cx="1143000" cy="1130300"/>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8600" y="1682963"/>
            <a:ext cx="3195638" cy="2139229"/>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60149" y="4419600"/>
            <a:ext cx="2967602" cy="1733550"/>
          </a:xfrm>
          <a:prstGeom prst="rect">
            <a:avLst/>
          </a:prstGeom>
        </p:spPr>
      </p:pic>
    </p:spTree>
    <p:extLst>
      <p:ext uri="{BB962C8B-B14F-4D97-AF65-F5344CB8AC3E}">
        <p14:creationId xmlns:p14="http://schemas.microsoft.com/office/powerpoint/2010/main" val="1208485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Additional Restrictions</a:t>
            </a:r>
            <a:endParaRPr lang="en-US" b="1" dirty="0"/>
          </a:p>
        </p:txBody>
      </p:sp>
      <p:sp>
        <p:nvSpPr>
          <p:cNvPr id="3" name="Content Placeholder 2"/>
          <p:cNvSpPr>
            <a:spLocks noGrp="1"/>
          </p:cNvSpPr>
          <p:nvPr>
            <p:ph sz="quarter" idx="1"/>
          </p:nvPr>
        </p:nvSpPr>
        <p:spPr/>
        <p:txBody>
          <a:bodyPr/>
          <a:lstStyle/>
          <a:p>
            <a:r>
              <a:rPr lang="en-US" sz="2800" dirty="0" smtClean="0"/>
              <a:t>Prohibits Review of Applicant’s Information Not Resulting in Conviction (Labor Code 432.7)</a:t>
            </a:r>
          </a:p>
          <a:p>
            <a:endParaRPr lang="en-US" sz="2800" dirty="0" smtClean="0"/>
          </a:p>
          <a:p>
            <a:r>
              <a:rPr lang="en-US" sz="2800" dirty="0" smtClean="0"/>
              <a:t>Precludes Use of Convictions for Misdemeanor Marijuana Possession over Two Years Old (Labor Code 432.8)</a:t>
            </a:r>
          </a:p>
          <a:p>
            <a:endParaRPr lang="en-US" dirty="0" smtClean="0"/>
          </a:p>
        </p:txBody>
      </p:sp>
    </p:spTree>
    <p:extLst>
      <p:ext uri="{BB962C8B-B14F-4D97-AF65-F5344CB8AC3E}">
        <p14:creationId xmlns:p14="http://schemas.microsoft.com/office/powerpoint/2010/main" val="2060849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641350"/>
          </a:xfrm>
        </p:spPr>
        <p:txBody>
          <a:bodyPr/>
          <a:lstStyle/>
          <a:p>
            <a:pPr algn="ctr"/>
            <a:r>
              <a:rPr lang="en-US" b="1" dirty="0" smtClean="0"/>
              <a:t>Important Exceptions</a:t>
            </a:r>
            <a:endParaRPr lang="en-US" b="1" dirty="0"/>
          </a:p>
        </p:txBody>
      </p:sp>
      <p:sp>
        <p:nvSpPr>
          <p:cNvPr id="6" name="Content Placeholder 5"/>
          <p:cNvSpPr>
            <a:spLocks noGrp="1"/>
          </p:cNvSpPr>
          <p:nvPr>
            <p:ph sz="quarter" idx="4"/>
          </p:nvPr>
        </p:nvSpPr>
        <p:spPr>
          <a:xfrm>
            <a:off x="785812" y="4343400"/>
            <a:ext cx="7267575" cy="2316480"/>
          </a:xfrm>
        </p:spPr>
        <p:txBody>
          <a:bodyPr>
            <a:normAutofit fontScale="92500" lnSpcReduction="20000"/>
          </a:bodyPr>
          <a:lstStyle/>
          <a:p>
            <a:r>
              <a:rPr lang="en-US" sz="1800" dirty="0" smtClean="0"/>
              <a:t>Examples:</a:t>
            </a:r>
          </a:p>
          <a:p>
            <a:pPr lvl="1"/>
            <a:r>
              <a:rPr lang="en-US" sz="1800" dirty="0" smtClean="0"/>
              <a:t>Any employee working directly with minors in a Recreation </a:t>
            </a:r>
            <a:r>
              <a:rPr lang="en-US" sz="1800" dirty="0"/>
              <a:t>P</a:t>
            </a:r>
            <a:r>
              <a:rPr lang="en-US" sz="1800" dirty="0" smtClean="0"/>
              <a:t>rogram (Ed. Code 10911.5)</a:t>
            </a:r>
          </a:p>
          <a:p>
            <a:pPr lvl="2"/>
            <a:r>
              <a:rPr lang="en-US" dirty="0" smtClean="0"/>
              <a:t>E.g. child care workers, parks and recreation facility employees, recreation program employees, etc.</a:t>
            </a:r>
          </a:p>
          <a:p>
            <a:pPr lvl="1"/>
            <a:r>
              <a:rPr lang="en-US" sz="1800" dirty="0" smtClean="0"/>
              <a:t>Any employee having disciplinary authority over a minor. (Pub. Res. Code 5164)</a:t>
            </a:r>
          </a:p>
          <a:p>
            <a:pPr lvl="1"/>
            <a:r>
              <a:rPr lang="en-US" sz="1800" dirty="0" smtClean="0"/>
              <a:t>Any employee providing direct care or security for children, the elderly, or disabled individuals.  </a:t>
            </a:r>
            <a:r>
              <a:rPr lang="en-US" sz="1800" dirty="0"/>
              <a:t>(Penal Code </a:t>
            </a:r>
            <a:r>
              <a:rPr lang="en-US" sz="1800" dirty="0" smtClean="0"/>
              <a:t>11105.3)</a:t>
            </a:r>
          </a:p>
          <a:p>
            <a:pPr marL="0" indent="0">
              <a:buNone/>
            </a:pPr>
            <a:endParaRPr lang="en-US" dirty="0" smtClean="0"/>
          </a:p>
          <a:p>
            <a:pPr lvl="1"/>
            <a:endParaRPr lang="en-US" dirty="0"/>
          </a:p>
        </p:txBody>
      </p:sp>
      <p:sp>
        <p:nvSpPr>
          <p:cNvPr id="5" name="Text Placeholder 4"/>
          <p:cNvSpPr>
            <a:spLocks noGrp="1"/>
          </p:cNvSpPr>
          <p:nvPr>
            <p:ph type="body" sz="quarter" idx="3"/>
          </p:nvPr>
        </p:nvSpPr>
        <p:spPr>
          <a:xfrm>
            <a:off x="558553" y="838200"/>
            <a:ext cx="7391400" cy="658368"/>
          </a:xfrm>
        </p:spPr>
        <p:txBody>
          <a:bodyPr/>
          <a:lstStyle/>
          <a:p>
            <a:pPr algn="ctr"/>
            <a:r>
              <a:rPr lang="en-US" dirty="0" smtClean="0"/>
              <a:t>Positions within a Criminal Justice Agency</a:t>
            </a:r>
            <a:endParaRPr lang="en-US" dirty="0"/>
          </a:p>
        </p:txBody>
      </p:sp>
      <p:pic>
        <p:nvPicPr>
          <p:cNvPr id="1026" name="Picture 2" descr="C:\Documents and Settings\ssanders.AKK-LAW\Local Settings\Temporary Internet Files\Content.IE5\UEPM8W2I\MC90043394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1949" y="2280463"/>
            <a:ext cx="852488" cy="85248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ssanders.AKK-LAW\Local Settings\Temporary Internet Files\Content.IE5\N0OY6VXV\MP90044656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9953" y="4495800"/>
            <a:ext cx="560193" cy="7254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ssanders.AKK-LAW\Local Settings\Temporary Internet Files\Content.IE5\UEPM8W2I\MC90015501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70071" y="5943600"/>
            <a:ext cx="1044610" cy="764984"/>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4"/>
          <p:cNvSpPr>
            <a:spLocks noGrp="1"/>
          </p:cNvSpPr>
          <p:nvPr>
            <p:ph type="body" sz="quarter" idx="3"/>
          </p:nvPr>
        </p:nvSpPr>
        <p:spPr>
          <a:xfrm>
            <a:off x="558553" y="3581400"/>
            <a:ext cx="7391400" cy="658368"/>
          </a:xfrm>
        </p:spPr>
        <p:txBody>
          <a:bodyPr/>
          <a:lstStyle/>
          <a:p>
            <a:pPr algn="ctr"/>
            <a:r>
              <a:rPr lang="en-US" dirty="0" smtClean="0"/>
              <a:t>Positions Requiring Background Checks</a:t>
            </a:r>
            <a:endParaRPr lang="en-US" dirty="0"/>
          </a:p>
        </p:txBody>
      </p:sp>
      <p:sp>
        <p:nvSpPr>
          <p:cNvPr id="3" name="Rectangle 2"/>
          <p:cNvSpPr/>
          <p:nvPr/>
        </p:nvSpPr>
        <p:spPr>
          <a:xfrm>
            <a:off x="914400" y="1552545"/>
            <a:ext cx="7010400" cy="2308324"/>
          </a:xfrm>
          <a:prstGeom prst="rect">
            <a:avLst/>
          </a:prstGeom>
        </p:spPr>
        <p:txBody>
          <a:bodyPr wrap="square">
            <a:spAutoFit/>
          </a:bodyPr>
          <a:lstStyle/>
          <a:p>
            <a:pPr marL="285750" indent="-285750">
              <a:buClr>
                <a:schemeClr val="accent1"/>
              </a:buClr>
              <a:buFont typeface="Courier New" panose="02070309020205020404" pitchFamily="49" charset="0"/>
              <a:buChar char="o"/>
            </a:pPr>
            <a:r>
              <a:rPr lang="en-US" dirty="0" smtClean="0"/>
              <a:t>Defined as agencies that perform as their principal function, activities relating to the apprehension, prosecution, adjudication, incarceration, or correction of criminal offenders.</a:t>
            </a:r>
          </a:p>
          <a:p>
            <a:pPr marL="285750" indent="-285750">
              <a:buClr>
                <a:schemeClr val="accent1"/>
              </a:buClr>
              <a:buFont typeface="Courier New" panose="02070309020205020404" pitchFamily="49" charset="0"/>
              <a:buChar char="o"/>
            </a:pPr>
            <a:r>
              <a:rPr lang="en-US" dirty="0" smtClean="0"/>
              <a:t>Examples:</a:t>
            </a:r>
          </a:p>
          <a:p>
            <a:pPr marL="742950" lvl="1" indent="-285750">
              <a:buClr>
                <a:schemeClr val="accent1"/>
              </a:buClr>
              <a:buFont typeface="Courier New" panose="02070309020205020404" pitchFamily="49" charset="0"/>
              <a:buChar char="o"/>
            </a:pPr>
            <a:r>
              <a:rPr lang="en-US" dirty="0" smtClean="0"/>
              <a:t>Rangers and Park Police</a:t>
            </a:r>
          </a:p>
          <a:p>
            <a:pPr marL="742950" lvl="1" indent="-285750">
              <a:buClr>
                <a:schemeClr val="accent1"/>
              </a:buClr>
              <a:buFont typeface="Courier New" panose="02070309020205020404" pitchFamily="49" charset="0"/>
              <a:buChar char="o"/>
            </a:pPr>
            <a:r>
              <a:rPr lang="en-US" dirty="0" smtClean="0"/>
              <a:t>Support staff working for a Criminal Justice Agency</a:t>
            </a:r>
          </a:p>
          <a:p>
            <a:endParaRPr lang="en-US" dirty="0"/>
          </a:p>
        </p:txBody>
      </p:sp>
    </p:spTree>
    <p:extLst>
      <p:ext uri="{BB962C8B-B14F-4D97-AF65-F5344CB8AC3E}">
        <p14:creationId xmlns:p14="http://schemas.microsoft.com/office/powerpoint/2010/main" val="1518709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Resources to Determine Where Background Checks are Required</a:t>
            </a:r>
            <a:endParaRPr lang="en-US" dirty="0"/>
          </a:p>
        </p:txBody>
      </p:sp>
      <p:sp>
        <p:nvSpPr>
          <p:cNvPr id="8" name="Content Placeholder 7"/>
          <p:cNvSpPr>
            <a:spLocks noGrp="1"/>
          </p:cNvSpPr>
          <p:nvPr>
            <p:ph sz="quarter" idx="1"/>
          </p:nvPr>
        </p:nvSpPr>
        <p:spPr/>
        <p:txBody>
          <a:bodyPr/>
          <a:lstStyle/>
          <a:p>
            <a:r>
              <a:rPr lang="en-US" dirty="0" smtClean="0"/>
              <a:t>CPRS website: </a:t>
            </a:r>
            <a:r>
              <a:rPr lang="en-US" dirty="0" smtClean="0">
                <a:hlinkClick r:id="rId2"/>
              </a:rPr>
              <a:t>http</a:t>
            </a:r>
            <a:r>
              <a:rPr lang="en-US" dirty="0">
                <a:hlinkClick r:id="rId2"/>
              </a:rPr>
              <a:t>://</a:t>
            </a:r>
            <a:r>
              <a:rPr lang="en-US" dirty="0" smtClean="0">
                <a:hlinkClick r:id="rId2"/>
              </a:rPr>
              <a:t>www.cprs.org/user_media/pdfs/Fingerprinting_Employees.pdf</a:t>
            </a:r>
            <a:endParaRPr lang="en-US" dirty="0" smtClean="0"/>
          </a:p>
          <a:p>
            <a:pPr marL="0" indent="0">
              <a:buNone/>
            </a:pPr>
            <a:endParaRPr lang="en-US" dirty="0" smtClean="0"/>
          </a:p>
          <a:p>
            <a:r>
              <a:rPr lang="en-US" dirty="0" smtClean="0"/>
              <a:t>Department of Justice, Office of the Attorney </a:t>
            </a:r>
            <a:r>
              <a:rPr lang="en-US" dirty="0"/>
              <a:t>General Website: </a:t>
            </a:r>
            <a:r>
              <a:rPr lang="en-US" dirty="0">
                <a:hlinkClick r:id="rId3"/>
              </a:rPr>
              <a:t>http://</a:t>
            </a:r>
            <a:r>
              <a:rPr lang="en-US" dirty="0" smtClean="0">
                <a:hlinkClick r:id="rId3"/>
              </a:rPr>
              <a:t>oag.ca.gov/fingerprints</a:t>
            </a:r>
            <a:endParaRPr lang="en-US" dirty="0" smtClean="0"/>
          </a:p>
          <a:p>
            <a:endParaRPr lang="en-US" dirty="0"/>
          </a:p>
        </p:txBody>
      </p:sp>
    </p:spTree>
    <p:extLst>
      <p:ext uri="{BB962C8B-B14F-4D97-AF65-F5344CB8AC3E}">
        <p14:creationId xmlns:p14="http://schemas.microsoft.com/office/powerpoint/2010/main" val="2688464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400" dirty="0" smtClean="0"/>
              <a:t>Please Note:</a:t>
            </a:r>
            <a:endParaRPr lang="en-US" sz="4400" dirty="0"/>
          </a:p>
        </p:txBody>
      </p:sp>
      <p:sp>
        <p:nvSpPr>
          <p:cNvPr id="8" name="Content Placeholder 7"/>
          <p:cNvSpPr>
            <a:spLocks noGrp="1"/>
          </p:cNvSpPr>
          <p:nvPr>
            <p:ph sz="quarter" idx="1"/>
          </p:nvPr>
        </p:nvSpPr>
        <p:spPr/>
        <p:txBody>
          <a:bodyPr>
            <a:normAutofit/>
          </a:bodyPr>
          <a:lstStyle/>
          <a:p>
            <a:r>
              <a:rPr lang="en-US" sz="3600" dirty="0" smtClean="0"/>
              <a:t>Exemptions are determined position by position.</a:t>
            </a:r>
          </a:p>
          <a:p>
            <a:endParaRPr lang="en-US" sz="3600" dirty="0" smtClean="0"/>
          </a:p>
          <a:p>
            <a:r>
              <a:rPr lang="en-US" sz="3600" dirty="0" smtClean="0"/>
              <a:t>An ENTIRE District will not be exempt from LC 432.9.</a:t>
            </a:r>
            <a:endParaRPr lang="en-US" sz="3600" dirty="0"/>
          </a:p>
        </p:txBody>
      </p:sp>
    </p:spTree>
    <p:extLst>
      <p:ext uri="{BB962C8B-B14F-4D97-AF65-F5344CB8AC3E}">
        <p14:creationId xmlns:p14="http://schemas.microsoft.com/office/powerpoint/2010/main" val="13850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54000"/>
            <a:ext cx="7467600" cy="685800"/>
          </a:xfrm>
        </p:spPr>
        <p:txBody>
          <a:bodyPr/>
          <a:lstStyle/>
          <a:p>
            <a:pPr algn="ctr"/>
            <a:r>
              <a:rPr lang="en-US" b="1" dirty="0" smtClean="0"/>
              <a:t>Penalties</a:t>
            </a:r>
            <a:endParaRPr lang="en-US" b="1" dirty="0"/>
          </a:p>
        </p:txBody>
      </p:sp>
      <p:sp>
        <p:nvSpPr>
          <p:cNvPr id="8" name="Content Placeholder 7"/>
          <p:cNvSpPr>
            <a:spLocks noGrp="1"/>
          </p:cNvSpPr>
          <p:nvPr>
            <p:ph sz="quarter" idx="1"/>
          </p:nvPr>
        </p:nvSpPr>
        <p:spPr>
          <a:xfrm>
            <a:off x="457200" y="1981200"/>
            <a:ext cx="7467600" cy="4492752"/>
          </a:xfrm>
        </p:spPr>
        <p:txBody>
          <a:bodyPr>
            <a:normAutofit/>
          </a:bodyPr>
          <a:lstStyle/>
          <a:p>
            <a:pPr algn="ctr"/>
            <a:r>
              <a:rPr lang="en-US" sz="3200" dirty="0" smtClean="0"/>
              <a:t>Each violation of 432.9 can result in a lawsuit for actual damages or a penalty of $200, whichever is greater.</a:t>
            </a:r>
            <a:endParaRPr lang="en-US" sz="3200" dirty="0"/>
          </a:p>
        </p:txBody>
      </p:sp>
      <p:pic>
        <p:nvPicPr>
          <p:cNvPr id="1027" name="Picture 3" descr="C:\Documents and Settings\ssanders.AKK-LAW\Local Settings\Temporary Internet Files\Content.IE5\YX9YGPK2\MP90044238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304800"/>
            <a:ext cx="1905000" cy="127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ssanders.AKK-LAW\Local Settings\Temporary Internet Files\Content.IE5\YX9YGPK2\MP90044238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04800"/>
            <a:ext cx="1905000" cy="127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995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311</TotalTime>
  <Words>1013</Words>
  <Application>Microsoft Office PowerPoint</Application>
  <PresentationFormat>On-screen Show (4:3)</PresentationFormat>
  <Paragraphs>158</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Effects of the  Ban the Box Movement on  CA Parks &amp; Recreation Districts</vt:lpstr>
      <vt:lpstr>Disclaimers</vt:lpstr>
      <vt:lpstr>LABOR CODE 432.9 (formerly AB 218)</vt:lpstr>
      <vt:lpstr>Why?</vt:lpstr>
      <vt:lpstr>Additional Restrictions</vt:lpstr>
      <vt:lpstr>Important Exceptions</vt:lpstr>
      <vt:lpstr>Resources to Determine Where Background Checks are Required</vt:lpstr>
      <vt:lpstr>Please Note:</vt:lpstr>
      <vt:lpstr>Penalties</vt:lpstr>
      <vt:lpstr>True or False?</vt:lpstr>
      <vt:lpstr>FALSE</vt:lpstr>
      <vt:lpstr>True or False?</vt:lpstr>
      <vt:lpstr>FALSE</vt:lpstr>
      <vt:lpstr>TRUE OR FALSE?</vt:lpstr>
      <vt:lpstr>PROBABLY TRUE</vt:lpstr>
      <vt:lpstr>A Practical Guide for Complying  with LC 432.9</vt:lpstr>
      <vt:lpstr>A Practical Guide for Complying  with LC 432.9 continued…</vt:lpstr>
      <vt:lpstr>PowerPoint Presentation</vt:lpstr>
      <vt:lpstr>Record Minimal Qualification Determination</vt:lpstr>
      <vt:lpstr>Hypothetical Situation</vt:lpstr>
      <vt:lpstr>Recap:</vt:lpstr>
      <vt:lpstr>Thank You for Attending!</vt:lpstr>
    </vt:vector>
  </TitlesOfParts>
  <Company>City of Grass Valley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 Code 432.9 (AB 218)</dc:title>
  <dc:creator> Serena Saunders</dc:creator>
  <cp:lastModifiedBy> Serena Saunders</cp:lastModifiedBy>
  <cp:revision>37</cp:revision>
  <dcterms:created xsi:type="dcterms:W3CDTF">2014-08-14T00:22:41Z</dcterms:created>
  <dcterms:modified xsi:type="dcterms:W3CDTF">2014-10-09T23:35:11Z</dcterms:modified>
</cp:coreProperties>
</file>